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286" r:id="rId4"/>
    <p:sldId id="297" r:id="rId5"/>
    <p:sldId id="261" r:id="rId6"/>
    <p:sldId id="259" r:id="rId7"/>
    <p:sldId id="260" r:id="rId8"/>
    <p:sldId id="257" r:id="rId9"/>
    <p:sldId id="258" r:id="rId10"/>
    <p:sldId id="290" r:id="rId11"/>
    <p:sldId id="295" r:id="rId12"/>
    <p:sldId id="265" r:id="rId13"/>
    <p:sldId id="266" r:id="rId14"/>
    <p:sldId id="285" r:id="rId15"/>
    <p:sldId id="284" r:id="rId16"/>
    <p:sldId id="269" r:id="rId17"/>
    <p:sldId id="300" r:id="rId18"/>
    <p:sldId id="268" r:id="rId19"/>
    <p:sldId id="270" r:id="rId20"/>
    <p:sldId id="271" r:id="rId21"/>
    <p:sldId id="272" r:id="rId22"/>
    <p:sldId id="273" r:id="rId23"/>
    <p:sldId id="278" r:id="rId24"/>
    <p:sldId id="291" r:id="rId25"/>
    <p:sldId id="274" r:id="rId26"/>
    <p:sldId id="275" r:id="rId27"/>
    <p:sldId id="276" r:id="rId28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8919"/>
    <a:srgbClr val="B4550A"/>
    <a:srgbClr val="DBA628"/>
    <a:srgbClr val="FF002C"/>
    <a:srgbClr val="FF7B0E"/>
    <a:srgbClr val="FDC725"/>
    <a:srgbClr val="051E4F"/>
    <a:srgbClr val="071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05" autoAdjust="0"/>
  </p:normalViewPr>
  <p:slideViewPr>
    <p:cSldViewPr snapToGrid="0" snapToObjects="1">
      <p:cViewPr>
        <p:scale>
          <a:sx n="103" d="100"/>
          <a:sy n="103" d="100"/>
        </p:scale>
        <p:origin x="-912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-284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CDF3C-69E8-F34F-9DBF-2E35F5380214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EF458-F503-284B-8F6B-41D24F2E6FB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5623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4F522-FB93-F343-9447-B4B9D6627973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A9383-FFEE-F841-9D6F-20421A2B80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44303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Even autonomous car is considering use</a:t>
            </a:r>
            <a:r>
              <a:rPr kumimoji="1" lang="en-US" altLang="zh-CN" baseline="0" dirty="0" smtClean="0"/>
              <a:t> the camera to </a:t>
            </a:r>
            <a:r>
              <a:rPr kumimoji="1" lang="en-US" altLang="zh-CN" baseline="0" dirty="0" err="1" smtClean="0"/>
              <a:t>survilliant</a:t>
            </a:r>
            <a:r>
              <a:rPr kumimoji="1" lang="en-US" altLang="zh-CN" baseline="0" dirty="0" smtClean="0"/>
              <a:t> the lane marker.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5416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  <a:p>
            <a:r>
              <a:rPr kumimoji="1" lang="zh-CN" altLang="en-US"/>
              <a:t>----- 会议笔记(4/1/15 15:57) -----</a:t>
            </a:r>
          </a:p>
          <a:p>
            <a:r>
              <a:rPr kumimoji="1" lang="zh-CN" altLang="en-US"/>
              <a:t>ssss!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5505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  <a:p>
            <a:r>
              <a:rPr kumimoji="1" lang="zh-CN" altLang="en-US"/>
              <a:t>----- 会议笔记(4/1/15 15:57) -----</a:t>
            </a:r>
          </a:p>
          <a:p>
            <a:r>
              <a:rPr kumimoji="1" lang="zh-CN" altLang="en-US"/>
              <a:t>include email. chendy@umich.edu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8293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Even autonomous car is considering use</a:t>
            </a:r>
            <a:r>
              <a:rPr kumimoji="1" lang="en-US" altLang="zh-CN" baseline="0" dirty="0" smtClean="0"/>
              <a:t> the camera to </a:t>
            </a:r>
            <a:r>
              <a:rPr kumimoji="1" lang="en-US" altLang="zh-CN" baseline="0" dirty="0" err="1" smtClean="0"/>
              <a:t>survilliant</a:t>
            </a:r>
            <a:r>
              <a:rPr kumimoji="1" lang="en-US" altLang="zh-CN" baseline="0" dirty="0" smtClean="0"/>
              <a:t> the lane marker.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541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195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  <a:p>
            <a:r>
              <a:rPr kumimoji="1" lang="zh-CN" altLang="en-US"/>
              <a:t>----- 会议笔记(4/1/15 16:11) -----</a:t>
            </a:r>
          </a:p>
          <a:p>
            <a:r>
              <a:rPr kumimoji="1" lang="zh-CN" altLang="en-US"/>
              <a:t>Peak detection. Spend more time on the analytical things.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085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  <a:p>
            <a:r>
              <a:rPr kumimoji="1" lang="zh-CN" altLang="en-US"/>
              <a:t>----- 会议笔记(4/1/15 15:57) -----</a:t>
            </a:r>
          </a:p>
          <a:p>
            <a:r>
              <a:rPr kumimoji="1" lang="zh-CN" altLang="en-US"/>
              <a:t>specify which sensors we use. Very diffenrent from existing systems. Nonvision-based. 2nd change with first. This slides is contribution! Move it before! Put demo after this slides. 2) to highlight.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3069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  <a:p>
            <a:r>
              <a:rPr kumimoji="1" lang="zh-CN" altLang="en-US"/>
              <a:t>----- 会议笔记(4/1/15 16:11) -----</a:t>
            </a:r>
          </a:p>
          <a:p>
            <a:r>
              <a:rPr kumimoji="1" lang="zh-CN" altLang="en-US"/>
              <a:t>1. what could happen if misclassification happens.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482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  <a:p>
            <a:r>
              <a:rPr kumimoji="1" lang="zh-CN" altLang="en-US"/>
              <a:t>----- 会议笔记(4/1/15 15:57) -----</a:t>
            </a:r>
          </a:p>
          <a:p>
            <a:r>
              <a:rPr kumimoji="1" lang="zh-CN" altLang="en-US"/>
              <a:t>show bars. S4 is even better than S5.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6619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  <a:p>
            <a:r>
              <a:rPr kumimoji="1" lang="zh-CN" altLang="en-US"/>
              <a:t>----- 会议笔记(4/1/15 15:57) -----</a:t>
            </a:r>
          </a:p>
          <a:p>
            <a:r>
              <a:rPr kumimoji="1" lang="zh-CN" altLang="en-US"/>
              <a:t>Divde with ground truth.</a:t>
            </a:r>
          </a:p>
          <a:p>
            <a:r>
              <a:rPr kumimoji="1" lang="zh-CN" altLang="en-US"/>
              <a:t>----- 会议笔记(4/1/15 16:00) -----</a:t>
            </a:r>
          </a:p>
          <a:p>
            <a:r>
              <a:rPr kumimoji="1" lang="zh-CN" altLang="en-US"/>
              <a:t>parameters are different from previous slides</a:t>
            </a:r>
          </a:p>
          <a:p>
            <a:r>
              <a:rPr kumimoji="1" lang="zh-CN" altLang="en-US"/>
              <a:t>----- 会议笔记(4/1/15 16:11) -----</a:t>
            </a:r>
          </a:p>
          <a:p>
            <a:r>
              <a:rPr kumimoji="1" lang="zh-CN" altLang="en-US"/>
              <a:t>mention the evaluation condition. Specify the evaluation scenario. Specify highway, and local road. If you only drive on highway, the performance could be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0908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  <a:p>
            <a:r>
              <a:rPr kumimoji="1" lang="zh-CN" altLang="en-US"/>
              <a:t>----- 会议笔记(4/1/15 16:11) -----</a:t>
            </a:r>
          </a:p>
          <a:p>
            <a:r>
              <a:rPr kumimoji="1" lang="zh-CN" altLang="en-US"/>
              <a:t>1. Specify the detail; </a:t>
            </a:r>
          </a:p>
          <a:p>
            <a:r>
              <a:rPr kumimoji="1" lang="zh-CN" altLang="en-US"/>
              <a:t>2. Change to careless.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9383-FFEE-F841-9D6F-20421A2B8027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051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线连接符 13"/>
          <p:cNvCxnSpPr/>
          <p:nvPr userDrawn="1"/>
        </p:nvCxnSpPr>
        <p:spPr>
          <a:xfrm>
            <a:off x="-13785" y="1291117"/>
            <a:ext cx="9167730" cy="13898"/>
          </a:xfrm>
          <a:prstGeom prst="line">
            <a:avLst/>
          </a:prstGeom>
          <a:ln w="12700" cmpd="sng">
            <a:solidFill>
              <a:srgbClr val="051E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kumimoji="1" lang="en-US" altLang="zh-CN" dirty="0" smtClean="0">
                <a:latin typeface="Myriad Pro"/>
                <a:cs typeface="Myriad Pro"/>
              </a:rPr>
              <a:t>Title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Myriad Pro"/>
                <a:cs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zh-CN" dirty="0" smtClean="0">
                <a:latin typeface="Myriad Pro"/>
                <a:cs typeface="Myriad Pro"/>
              </a:rPr>
              <a:t>Authors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47B4-9148-4049-A442-8C5ADCE7946F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1985" y="-22103"/>
            <a:ext cx="9141960" cy="1312985"/>
          </a:xfrm>
          <a:prstGeom prst="rect">
            <a:avLst/>
          </a:prstGeom>
          <a:gradFill flip="none" rotWithShape="1">
            <a:gsLst>
              <a:gs pos="71000">
                <a:srgbClr val="FDC825"/>
              </a:gs>
              <a:gs pos="5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 7"/>
          <p:cNvGrpSpPr/>
          <p:nvPr userDrawn="1"/>
        </p:nvGrpSpPr>
        <p:grpSpPr>
          <a:xfrm>
            <a:off x="1563814" y="1166"/>
            <a:ext cx="7467569" cy="1380553"/>
            <a:chOff x="1434352" y="3082286"/>
            <a:chExt cx="8904942" cy="1748282"/>
          </a:xfrm>
        </p:grpSpPr>
        <p:sp>
          <p:nvSpPr>
            <p:cNvPr id="9" name="矩形 8"/>
            <p:cNvSpPr/>
            <p:nvPr/>
          </p:nvSpPr>
          <p:spPr>
            <a:xfrm>
              <a:off x="1434352" y="3082286"/>
              <a:ext cx="8904942" cy="17482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074243" y="3200889"/>
              <a:ext cx="7337687" cy="74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i="0" dirty="0" smtClean="0">
                  <a:solidFill>
                    <a:srgbClr val="051F4E"/>
                  </a:solidFill>
                  <a:latin typeface="Letter Gothic Std"/>
                  <a:cs typeface="Letter Gothic Std"/>
                </a:rPr>
                <a:t>Real-Time Computing Lab</a:t>
              </a:r>
              <a:endParaRPr kumimoji="1" lang="zh-CN" altLang="en-US" sz="3200" b="1" i="0" dirty="0">
                <a:solidFill>
                  <a:srgbClr val="051F4E"/>
                </a:solidFill>
                <a:latin typeface="Letter Gothic Std"/>
                <a:cs typeface="Letter Gothic Std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2100418" y="770958"/>
            <a:ext cx="6153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0" i="0" dirty="0" smtClean="0">
                <a:solidFill>
                  <a:srgbClr val="051F4E"/>
                </a:solidFill>
                <a:latin typeface="Lantinghei SC Extralight"/>
                <a:ea typeface="Adobe 黑体 Std R"/>
                <a:cs typeface="Lantinghei SC Extralight"/>
              </a:rPr>
              <a:t>University</a:t>
            </a:r>
            <a:r>
              <a:rPr kumimoji="1" lang="zh-CN" altLang="en-US" sz="2000" b="0" i="0" dirty="0" smtClean="0">
                <a:solidFill>
                  <a:srgbClr val="051F4E"/>
                </a:solidFill>
                <a:latin typeface="Lantinghei SC Extralight"/>
                <a:ea typeface="Adobe 黑体 Std R"/>
                <a:cs typeface="Lantinghei SC Extralight"/>
              </a:rPr>
              <a:t> </a:t>
            </a:r>
            <a:r>
              <a:rPr kumimoji="1" lang="en-US" altLang="zh-CN" sz="2000" b="0" i="0" dirty="0" smtClean="0">
                <a:solidFill>
                  <a:srgbClr val="051F4E"/>
                </a:solidFill>
                <a:latin typeface="Lantinghei SC Extralight"/>
                <a:ea typeface="Adobe 黑体 Std R"/>
                <a:cs typeface="Lantinghei SC Extralight"/>
              </a:rPr>
              <a:t>of</a:t>
            </a:r>
            <a:r>
              <a:rPr kumimoji="1" lang="zh-CN" altLang="en-US" sz="2000" b="0" i="0" dirty="0" smtClean="0">
                <a:solidFill>
                  <a:srgbClr val="051F4E"/>
                </a:solidFill>
                <a:latin typeface="Lantinghei SC Extralight"/>
                <a:ea typeface="Adobe 黑体 Std R"/>
                <a:cs typeface="Lantinghei SC Extralight"/>
              </a:rPr>
              <a:t> </a:t>
            </a:r>
            <a:r>
              <a:rPr kumimoji="1" lang="en-US" altLang="zh-CN" sz="2000" b="0" i="0" dirty="0" smtClean="0">
                <a:solidFill>
                  <a:srgbClr val="051F4E"/>
                </a:solidFill>
                <a:latin typeface="Lantinghei SC Extralight"/>
                <a:ea typeface="Adobe 黑体 Std R"/>
                <a:cs typeface="Lantinghei SC Extralight"/>
              </a:rPr>
              <a:t>Michigan</a:t>
            </a:r>
            <a:endParaRPr kumimoji="1" lang="zh-CN" altLang="en-US" sz="2000" b="0" i="0" dirty="0">
              <a:solidFill>
                <a:srgbClr val="051F4E"/>
              </a:solidFill>
              <a:latin typeface="Lantinghei SC Extralight"/>
              <a:ea typeface="Adobe 黑体 Std R"/>
              <a:cs typeface="Lantinghei SC Extralight"/>
            </a:endParaRPr>
          </a:p>
        </p:txBody>
      </p:sp>
      <p:pic>
        <p:nvPicPr>
          <p:cNvPr id="12" name="图片 11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5" y="-12095"/>
            <a:ext cx="1409911" cy="13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9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5767-CF06-D944-AD03-FCAE8F5A890C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474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413E0-BAB9-424A-9FDE-F61606621C9E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3069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B520-1AFD-604F-8D02-21E3EEA4B395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7328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364D-299A-3C43-BAF8-E7C2017E11FD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507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5BBA-2362-FC4D-BB89-2A93D67756E7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544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797C-9844-9945-A723-E31CEBB73836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6205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50AB-130F-784E-9E60-96281809A0A8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1685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73C5F-83E5-1342-A6ED-0794B5DA0C1A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0243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A452-A746-4F47-9CA6-5092F54925D1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6537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0B35C-1D3B-AD40-8B24-917A87262ADE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671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 flip="none" rotWithShape="1">
          <a:gsLst>
            <a:gs pos="0">
              <a:srgbClr val="FDC725"/>
            </a:gs>
            <a:gs pos="3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3785" y="6526695"/>
            <a:ext cx="9167730" cy="342347"/>
          </a:xfrm>
          <a:prstGeom prst="rect">
            <a:avLst/>
          </a:prstGeom>
          <a:solidFill>
            <a:srgbClr val="05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1985" y="-7970"/>
            <a:ext cx="9141960" cy="1312985"/>
          </a:xfrm>
          <a:prstGeom prst="rect">
            <a:avLst/>
          </a:prstGeom>
          <a:gradFill flip="none" rotWithShape="1">
            <a:gsLst>
              <a:gs pos="71000">
                <a:srgbClr val="FDC825"/>
              </a:gs>
              <a:gs pos="5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-13785" y="1291117"/>
            <a:ext cx="9167730" cy="13898"/>
          </a:xfrm>
          <a:prstGeom prst="line">
            <a:avLst/>
          </a:prstGeom>
          <a:ln w="12700" cmpd="sng">
            <a:solidFill>
              <a:srgbClr val="051E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11985" y="-9774"/>
            <a:ext cx="9141960" cy="13129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563814" y="1166"/>
            <a:ext cx="7467569" cy="13805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3784" y="74872"/>
            <a:ext cx="8229600" cy="1143000"/>
          </a:xfrm>
        </p:spPr>
        <p:txBody>
          <a:bodyPr/>
          <a:lstStyle>
            <a:lvl1pPr>
              <a:defRPr b="0">
                <a:solidFill>
                  <a:srgbClr val="051E4F"/>
                </a:solidFill>
                <a:latin typeface="Lantinghei SC Extralight"/>
                <a:cs typeface="Lantinghei SC Extralight"/>
              </a:defRPr>
            </a:lvl1pPr>
          </a:lstStyle>
          <a:p>
            <a:r>
              <a:rPr kumimoji="1" lang="en-US" altLang="zh-CN" dirty="0" smtClean="0"/>
              <a:t>Title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3600">
                <a:solidFill>
                  <a:srgbClr val="051E4F"/>
                </a:solidFill>
                <a:latin typeface="Apple Symbols"/>
                <a:cs typeface="Apple Symbols"/>
              </a:defRPr>
            </a:lvl1pPr>
            <a:lvl2pPr>
              <a:defRPr sz="3200">
                <a:solidFill>
                  <a:srgbClr val="051E4F"/>
                </a:solidFill>
                <a:latin typeface="Apple Symbols"/>
                <a:cs typeface="Apple Symbols"/>
              </a:defRPr>
            </a:lvl2pPr>
            <a:lvl3pPr>
              <a:defRPr sz="2800">
                <a:solidFill>
                  <a:srgbClr val="051E4F"/>
                </a:solidFill>
                <a:latin typeface="Apple Symbols"/>
                <a:cs typeface="Apple Symbols"/>
              </a:defRPr>
            </a:lvl3pPr>
            <a:lvl4pPr>
              <a:defRPr sz="2400">
                <a:solidFill>
                  <a:srgbClr val="051E4F"/>
                </a:solidFill>
                <a:latin typeface="Apple Symbols"/>
                <a:cs typeface="Apple Symbols"/>
              </a:defRPr>
            </a:lvl4pPr>
            <a:lvl5pPr>
              <a:defRPr sz="2400">
                <a:solidFill>
                  <a:srgbClr val="051E4F"/>
                </a:solidFill>
                <a:latin typeface="Apple Symbols"/>
                <a:cs typeface="Apple Symbols"/>
              </a:defRPr>
            </a:lvl5pPr>
          </a:lstStyle>
          <a:p>
            <a:pPr lvl="0"/>
            <a:r>
              <a:rPr kumimoji="1" lang="en-US" altLang="zh-CN" dirty="0" smtClean="0"/>
              <a:t>Content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Second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class</a:t>
            </a:r>
            <a:endParaRPr kumimoji="1" lang="zh-CN" altLang="en-US" dirty="0" smtClean="0"/>
          </a:p>
          <a:p>
            <a:pPr lvl="2"/>
            <a:r>
              <a:rPr kumimoji="1" lang="en-US" altLang="zh-CN" dirty="0" smtClean="0"/>
              <a:t>Third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Class</a:t>
            </a:r>
            <a:endParaRPr kumimoji="1" lang="zh-CN" altLang="en-US" dirty="0" smtClean="0"/>
          </a:p>
          <a:p>
            <a:pPr lvl="3"/>
            <a:r>
              <a:rPr kumimoji="1" lang="en-US" altLang="zh-CN" dirty="0" smtClean="0"/>
              <a:t>Fourth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Class</a:t>
            </a:r>
            <a:endParaRPr kumimoji="1" lang="zh-CN" altLang="en-US" dirty="0" smtClean="0"/>
          </a:p>
          <a:p>
            <a:pPr lvl="4"/>
            <a:r>
              <a:rPr kumimoji="1" lang="en-US" altLang="zh-CN" dirty="0" smtClean="0"/>
              <a:t>Fifth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Class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01985" y="6521995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105C6A-0744-9047-9EDC-2151A0AC2C73}" type="datetime1">
              <a:rPr kumimoji="1" lang="en-US" altLang="zh-CN" smtClean="0"/>
              <a:pPr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521995"/>
            <a:ext cx="2895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en-US" altLang="zh-CN" dirty="0" smtClean="0"/>
              <a:t>University of Michigan</a:t>
            </a:r>
            <a:endParaRPr kumimoji="1" lang="zh-CN" altLang="en-US" dirty="0"/>
          </a:p>
        </p:txBody>
      </p:sp>
      <p:pic>
        <p:nvPicPr>
          <p:cNvPr id="17" name="图片 16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5" y="-12095"/>
            <a:ext cx="1409911" cy="1315306"/>
          </a:xfrm>
          <a:prstGeom prst="rect">
            <a:avLst/>
          </a:prstGeom>
        </p:spPr>
      </p:pic>
      <p:sp>
        <p:nvSpPr>
          <p:cNvPr id="13" name="幻灯片编号占位符 5"/>
          <p:cNvSpPr txBox="1">
            <a:spLocks/>
          </p:cNvSpPr>
          <p:nvPr userDrawn="1"/>
        </p:nvSpPr>
        <p:spPr>
          <a:xfrm>
            <a:off x="8569133" y="6508052"/>
            <a:ext cx="408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/21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9728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4F54-2C22-D041-8364-B9A113AFEB94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938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17F31-E2F7-4F43-BB44-8CB5F258A6F7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9623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0869-A522-6240-8918-C1E06DEE765C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189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E55D-E75E-9241-86DD-78C77FDB1496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297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4D8-0329-064B-8C5D-F75876426709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027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6084-DB81-0D42-979E-527CA4B79D40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630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10D7-7E9A-134A-8744-CA9EC4D2551A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364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59D82-7FFD-BC49-8A7F-2D57B7CB23A2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976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0D60-C2DA-A247-AFD9-14381C45347D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396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smtClean="0"/>
              <a:t>将图片拖动到占位符，或单击添加图标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21C8-98DF-2C4F-A649-5779B4892D2B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3868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DC725"/>
            </a:gs>
            <a:gs pos="10000">
              <a:srgbClr val="FFFFFF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DFA7D-01C8-C544-AE48-A3358D55EF97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80E08-F5BC-A647-B3B3-97EA9C269F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871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rgbClr val="FDC725"/>
            </a:gs>
            <a:gs pos="10000">
              <a:srgbClr val="FFFFFF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E6BF1-4C46-6346-9CC8-6BE672E89993}" type="datetime1">
              <a:rPr kumimoji="1" lang="en-US" altLang="zh-CN" smtClean="0"/>
              <a:t>8/12/15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44C95-8F89-6E4B-9080-B137ED0BC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289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5" Type="http://schemas.openxmlformats.org/officeDocument/2006/relationships/image" Target="../media/image3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294544"/>
            <a:ext cx="9144000" cy="3437847"/>
          </a:xfrm>
          <a:prstGeom prst="rect">
            <a:avLst/>
          </a:prstGeom>
          <a:solidFill>
            <a:srgbClr val="05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67" y="2290436"/>
            <a:ext cx="9144000" cy="1470025"/>
          </a:xfrm>
        </p:spPr>
        <p:txBody>
          <a:bodyPr>
            <a:noAutofit/>
          </a:bodyPr>
          <a:lstStyle/>
          <a:p>
            <a:r>
              <a:rPr kumimoji="1" lang="en-US" altLang="zh-CN" sz="6000" b="1" dirty="0" smtClean="0">
                <a:solidFill>
                  <a:srgbClr val="FDC725"/>
                </a:solidFill>
                <a:latin typeface="Letter Gothic Std"/>
                <a:ea typeface="Adobe 黑体 Std R"/>
                <a:cs typeface="Letter Gothic Std"/>
              </a:rPr>
              <a:t>	</a:t>
            </a:r>
            <a:r>
              <a:rPr kumimoji="1" lang="en-US" altLang="zh-CN" sz="6600" dirty="0" smtClean="0">
                <a:solidFill>
                  <a:srgbClr val="FDC725"/>
                </a:solidFill>
                <a:latin typeface="Avenir Light"/>
                <a:ea typeface="Adobe 黑体 Std R"/>
                <a:cs typeface="Avenir Light"/>
              </a:rPr>
              <a:t>Invisible</a:t>
            </a:r>
            <a:r>
              <a:rPr kumimoji="1" lang="zh-CN" altLang="en-US" sz="6600" dirty="0" smtClean="0">
                <a:solidFill>
                  <a:srgbClr val="FDC725"/>
                </a:solidFill>
                <a:latin typeface="Avenir Light"/>
                <a:ea typeface="Adobe 黑体 Std R"/>
                <a:cs typeface="Avenir Light"/>
              </a:rPr>
              <a:t> </a:t>
            </a:r>
            <a:r>
              <a:rPr kumimoji="1" lang="en-US" altLang="zh-CN" sz="6600" dirty="0" smtClean="0">
                <a:solidFill>
                  <a:srgbClr val="FDC725"/>
                </a:solidFill>
                <a:latin typeface="Avenir Light"/>
                <a:ea typeface="Adobe 黑体 Std R"/>
                <a:cs typeface="Avenir Light"/>
              </a:rPr>
              <a:t>Sensing</a:t>
            </a:r>
            <a:r>
              <a:rPr kumimoji="1" lang="en-US" altLang="zh-CN" sz="6000" dirty="0">
                <a:solidFill>
                  <a:srgbClr val="FDC725"/>
                </a:solidFill>
                <a:latin typeface="Lantinghei SC Demibold"/>
                <a:ea typeface="Adobe 黑体 Std R"/>
                <a:cs typeface="Lantinghei SC Demibold"/>
              </a:rPr>
              <a:t/>
            </a:r>
            <a:br>
              <a:rPr kumimoji="1" lang="en-US" altLang="zh-CN" sz="6000" dirty="0">
                <a:solidFill>
                  <a:srgbClr val="FDC725"/>
                </a:solidFill>
                <a:latin typeface="Lantinghei SC Demibold"/>
                <a:ea typeface="Adobe 黑体 Std R"/>
                <a:cs typeface="Lantinghei SC Demibold"/>
              </a:rPr>
            </a:br>
            <a:r>
              <a:rPr kumimoji="1" lang="en-US" altLang="zh-CN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>of</a:t>
            </a:r>
            <a:r>
              <a:rPr kumimoji="1" lang="zh-CN" altLang="en-US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> </a:t>
            </a:r>
            <a:r>
              <a:rPr kumimoji="1" lang="en-US" altLang="zh-CN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>Vehicle</a:t>
            </a:r>
            <a:r>
              <a:rPr kumimoji="1" lang="zh-CN" altLang="en-US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> </a:t>
            </a:r>
            <a:r>
              <a:rPr kumimoji="1" lang="en-US" altLang="zh-CN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>Steering</a:t>
            </a:r>
            <a:r>
              <a:rPr kumimoji="1" lang="zh-CN" altLang="en-US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> </a:t>
            </a:r>
            <a:r>
              <a:rPr kumimoji="1" lang="en-US" altLang="zh-CN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/>
            </a:r>
            <a:br>
              <a:rPr kumimoji="1" lang="en-US" altLang="zh-CN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</a:br>
            <a:r>
              <a:rPr kumimoji="1" lang="en-US" altLang="zh-CN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>with</a:t>
            </a:r>
            <a:r>
              <a:rPr kumimoji="1" lang="zh-CN" altLang="en-US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> </a:t>
            </a:r>
            <a:r>
              <a:rPr kumimoji="1" lang="en-US" altLang="zh-CN" sz="3800" dirty="0" smtClean="0">
                <a:solidFill>
                  <a:srgbClr val="FDC725"/>
                </a:solidFill>
                <a:latin typeface="Lantinghei SC Extralight"/>
                <a:ea typeface="Adobe 黑体 Std R"/>
                <a:cs typeface="Lantinghei SC Extralight"/>
              </a:rPr>
              <a:t>Smartphones</a:t>
            </a:r>
            <a:endParaRPr kumimoji="1" lang="zh-CN" altLang="en-US" sz="3800" dirty="0">
              <a:solidFill>
                <a:srgbClr val="FDC725"/>
              </a:solidFill>
              <a:latin typeface="Lantinghei SC Extralight"/>
              <a:ea typeface="Adobe 黑体 Std R"/>
              <a:cs typeface="Lantinghei SC Extraligh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09465" y="4522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294814" y="5184937"/>
            <a:ext cx="6608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dirty="0">
                <a:solidFill>
                  <a:srgbClr val="051F4E"/>
                </a:solidFill>
                <a:latin typeface="Avenir Light"/>
                <a:cs typeface="Avenir Light"/>
              </a:rPr>
              <a:t>Dongyao</a:t>
            </a:r>
            <a:r>
              <a:rPr kumimoji="1" lang="zh-CN" altLang="en-US" sz="2800" dirty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800" dirty="0">
                <a:solidFill>
                  <a:srgbClr val="051F4E"/>
                </a:solidFill>
                <a:latin typeface="Avenir Light"/>
                <a:cs typeface="Avenir Light"/>
              </a:rPr>
              <a:t>Chen,</a:t>
            </a:r>
            <a:r>
              <a:rPr kumimoji="1" lang="zh-CN" altLang="en-US" sz="2800" dirty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800" dirty="0" err="1" smtClean="0">
                <a:solidFill>
                  <a:srgbClr val="051F4E"/>
                </a:solidFill>
                <a:latin typeface="Avenir Light"/>
                <a:cs typeface="Avenir Light"/>
              </a:rPr>
              <a:t>Kyong</a:t>
            </a:r>
            <a:r>
              <a:rPr kumimoji="1" lang="en-US" altLang="zh-CN" sz="2800" dirty="0" err="1">
                <a:solidFill>
                  <a:srgbClr val="051F4E"/>
                </a:solidFill>
                <a:latin typeface="Avenir Light"/>
                <a:cs typeface="Avenir Light"/>
              </a:rPr>
              <a:t>-Tak</a:t>
            </a:r>
            <a:r>
              <a:rPr kumimoji="1" lang="zh-CN" altLang="en-US" sz="2800" dirty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800" dirty="0">
                <a:solidFill>
                  <a:srgbClr val="051F4E"/>
                </a:solidFill>
                <a:latin typeface="Avenir Light"/>
                <a:cs typeface="Avenir Light"/>
              </a:rPr>
              <a:t>Cho,</a:t>
            </a:r>
            <a:r>
              <a:rPr kumimoji="1" lang="zh-CN" altLang="en-US" sz="2800" dirty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endParaRPr kumimoji="1" lang="en-US" altLang="zh-CN" sz="2800" dirty="0" smtClean="0">
              <a:solidFill>
                <a:srgbClr val="051F4E"/>
              </a:solidFill>
              <a:latin typeface="Avenir Light"/>
              <a:cs typeface="Avenir Light"/>
            </a:endParaRPr>
          </a:p>
          <a:p>
            <a:pPr algn="ctr"/>
            <a:r>
              <a:rPr kumimoji="1" lang="en-US" altLang="zh-CN" sz="2800" dirty="0" err="1" smtClean="0">
                <a:solidFill>
                  <a:srgbClr val="051F4E"/>
                </a:solidFill>
                <a:latin typeface="Avenir Light"/>
                <a:cs typeface="Avenir Light"/>
              </a:rPr>
              <a:t>Sihui</a:t>
            </a:r>
            <a:r>
              <a:rPr kumimoji="1" lang="zh-CN" altLang="en-US" sz="2800" dirty="0" smtClean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800" dirty="0">
                <a:solidFill>
                  <a:srgbClr val="051F4E"/>
                </a:solidFill>
                <a:latin typeface="Avenir Light"/>
                <a:cs typeface="Avenir Light"/>
              </a:rPr>
              <a:t>Han,</a:t>
            </a:r>
            <a:r>
              <a:rPr kumimoji="1" lang="zh-CN" altLang="en-US" sz="2800" dirty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800" dirty="0" err="1" smtClean="0">
                <a:solidFill>
                  <a:srgbClr val="051F4E"/>
                </a:solidFill>
                <a:latin typeface="Avenir Light"/>
                <a:cs typeface="Avenir Light"/>
              </a:rPr>
              <a:t>Zhizhuo</a:t>
            </a:r>
            <a:r>
              <a:rPr kumimoji="1" lang="zh-CN" altLang="en-US" sz="2800" dirty="0" smtClean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800" dirty="0">
                <a:solidFill>
                  <a:srgbClr val="051F4E"/>
                </a:solidFill>
                <a:latin typeface="Avenir Light"/>
                <a:cs typeface="Avenir Light"/>
              </a:rPr>
              <a:t>Jin,</a:t>
            </a:r>
            <a:r>
              <a:rPr kumimoji="1" lang="zh-CN" altLang="en-US" sz="2800" dirty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800" dirty="0">
                <a:solidFill>
                  <a:srgbClr val="051F4E"/>
                </a:solidFill>
                <a:latin typeface="Avenir Light"/>
                <a:cs typeface="Avenir Light"/>
              </a:rPr>
              <a:t>Kang</a:t>
            </a:r>
            <a:r>
              <a:rPr kumimoji="1" lang="zh-CN" altLang="en-US" sz="2800" dirty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800" dirty="0">
                <a:solidFill>
                  <a:srgbClr val="051F4E"/>
                </a:solidFill>
                <a:latin typeface="Avenir Light"/>
                <a:cs typeface="Avenir Light"/>
              </a:rPr>
              <a:t>G.</a:t>
            </a:r>
            <a:r>
              <a:rPr kumimoji="1" lang="zh-CN" altLang="en-US" sz="2800" dirty="0">
                <a:solidFill>
                  <a:srgbClr val="051F4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solidFill>
                  <a:srgbClr val="051F4E"/>
                </a:solidFill>
                <a:latin typeface="Avenir Light"/>
                <a:cs typeface="Avenir Light"/>
              </a:rPr>
              <a:t>Shin</a:t>
            </a:r>
            <a:endParaRPr kumimoji="1" lang="en-US" altLang="zh-CN" sz="2800" dirty="0">
              <a:solidFill>
                <a:srgbClr val="051F4E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389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2087" y="74872"/>
            <a:ext cx="7821296" cy="1143000"/>
          </a:xfrm>
        </p:spPr>
        <p:txBody>
          <a:bodyPr>
            <a:noAutofit/>
          </a:bodyPr>
          <a:lstStyle/>
          <a:p>
            <a:r>
              <a:rPr kumimoji="1" lang="en-US" altLang="zh-CN" sz="4000" dirty="0" smtClean="0">
                <a:solidFill>
                  <a:srgbClr val="051E4F"/>
                </a:solidFill>
              </a:rPr>
              <a:t>Signatures in Vehicle Steering</a:t>
            </a:r>
            <a:endParaRPr kumimoji="1" lang="zh-CN" altLang="en-US" sz="4000" dirty="0">
              <a:solidFill>
                <a:srgbClr val="051E4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048" y="1220770"/>
            <a:ext cx="8229600" cy="673700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chemeClr val="bg1">
                    <a:lumMod val="85000"/>
                  </a:schemeClr>
                </a:solidFill>
              </a:rPr>
              <a:t>Left</a:t>
            </a:r>
            <a:r>
              <a:rPr kumimoji="1" lang="zh-CN" alt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bg1">
                    <a:lumMod val="85000"/>
                  </a:schemeClr>
                </a:solidFill>
              </a:rPr>
              <a:t>&amp;</a:t>
            </a:r>
            <a:r>
              <a:rPr kumimoji="1" lang="zh-CN" alt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bg1">
                    <a:lumMod val="85000"/>
                  </a:schemeClr>
                </a:solidFill>
              </a:rPr>
              <a:t>right</a:t>
            </a:r>
            <a:r>
              <a:rPr kumimoji="1" lang="zh-CN" alt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bg1">
                    <a:lumMod val="85000"/>
                  </a:schemeClr>
                </a:solidFill>
              </a:rPr>
              <a:t>turns</a:t>
            </a:r>
            <a:endParaRPr kumimoji="1"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组 10"/>
          <p:cNvGrpSpPr/>
          <p:nvPr/>
        </p:nvGrpSpPr>
        <p:grpSpPr>
          <a:xfrm>
            <a:off x="1100815" y="1701429"/>
            <a:ext cx="6956065" cy="2210172"/>
            <a:chOff x="602975" y="2646308"/>
            <a:chExt cx="7699597" cy="2483477"/>
          </a:xfrm>
        </p:grpSpPr>
        <p:pic>
          <p:nvPicPr>
            <p:cNvPr id="5" name="图片 4" descr="sihui_turn1-eps-converted-to.pdf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3"/>
            <a:stretch/>
          </p:blipFill>
          <p:spPr>
            <a:xfrm>
              <a:off x="602975" y="2818880"/>
              <a:ext cx="3852492" cy="2310905"/>
            </a:xfrm>
            <a:prstGeom prst="rect">
              <a:avLst/>
            </a:prstGeom>
          </p:spPr>
        </p:pic>
        <p:pic>
          <p:nvPicPr>
            <p:cNvPr id="7" name="图片 6" descr="RightTurn_new-eps-converted-to.pd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467" y="2646308"/>
              <a:ext cx="3847105" cy="2483477"/>
            </a:xfrm>
            <a:prstGeom prst="rect">
              <a:avLst/>
            </a:prstGeom>
          </p:spPr>
        </p:pic>
      </p:grpSp>
      <p:sp>
        <p:nvSpPr>
          <p:cNvPr id="10" name="内容占位符 2"/>
          <p:cNvSpPr txBox="1">
            <a:spLocks/>
          </p:cNvSpPr>
          <p:nvPr/>
        </p:nvSpPr>
        <p:spPr>
          <a:xfrm>
            <a:off x="453448" y="3518329"/>
            <a:ext cx="8229600" cy="67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>
                <a:solidFill>
                  <a:schemeClr val="bg1">
                    <a:lumMod val="85000"/>
                  </a:schemeClr>
                </a:solidFill>
              </a:rPr>
              <a:t>Lane</a:t>
            </a:r>
            <a:r>
              <a:rPr kumimoji="1" lang="zh-CN" alt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bg1">
                    <a:lumMod val="85000"/>
                  </a:schemeClr>
                </a:solidFill>
              </a:rPr>
              <a:t>changes</a:t>
            </a:r>
            <a:endParaRPr kumimoji="1"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2" name="组 11"/>
          <p:cNvGrpSpPr/>
          <p:nvPr/>
        </p:nvGrpSpPr>
        <p:grpSpPr>
          <a:xfrm>
            <a:off x="1100815" y="4274361"/>
            <a:ext cx="6672739" cy="2104812"/>
            <a:chOff x="4492972" y="2559755"/>
            <a:chExt cx="6672739" cy="2104812"/>
          </a:xfrm>
        </p:grpSpPr>
        <p:pic>
          <p:nvPicPr>
            <p:cNvPr id="13" name="图片 12" descr="sihui_lane1_new.pdf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277" y="2559755"/>
              <a:ext cx="3130434" cy="2104812"/>
            </a:xfrm>
            <a:prstGeom prst="rect">
              <a:avLst/>
            </a:prstGeom>
          </p:spPr>
        </p:pic>
        <p:pic>
          <p:nvPicPr>
            <p:cNvPr id="14" name="图片 13" descr="sihui_lane2-eps-converted-to.pdf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8"/>
            <a:stretch/>
          </p:blipFill>
          <p:spPr>
            <a:xfrm>
              <a:off x="4492972" y="2576054"/>
              <a:ext cx="3480466" cy="2088513"/>
            </a:xfrm>
            <a:prstGeom prst="rect">
              <a:avLst/>
            </a:prstGeom>
          </p:spPr>
        </p:pic>
      </p:grpSp>
      <p:sp>
        <p:nvSpPr>
          <p:cNvPr id="15" name="圆角矩形 14"/>
          <p:cNvSpPr/>
          <p:nvPr/>
        </p:nvSpPr>
        <p:spPr>
          <a:xfrm>
            <a:off x="301048" y="3317247"/>
            <a:ext cx="8474734" cy="1466401"/>
          </a:xfrm>
          <a:prstGeom prst="roundRect">
            <a:avLst/>
          </a:prstGeom>
          <a:solidFill>
            <a:srgbClr val="05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>
                <a:solidFill>
                  <a:srgbClr val="FDC725"/>
                </a:solidFill>
              </a:rPr>
              <a:t>How</a:t>
            </a:r>
            <a:r>
              <a:rPr kumimoji="1" lang="zh-CN" altLang="en-US" sz="3600" dirty="0">
                <a:solidFill>
                  <a:srgbClr val="FDC725"/>
                </a:solidFill>
              </a:rPr>
              <a:t> </a:t>
            </a:r>
            <a:r>
              <a:rPr kumimoji="1" lang="en-US" altLang="zh-CN" sz="3600" dirty="0">
                <a:solidFill>
                  <a:srgbClr val="FDC725"/>
                </a:solidFill>
              </a:rPr>
              <a:t>to</a:t>
            </a:r>
            <a:r>
              <a:rPr kumimoji="1" lang="zh-CN" altLang="en-US" sz="3600" dirty="0">
                <a:solidFill>
                  <a:srgbClr val="FDC725"/>
                </a:solidFill>
              </a:rPr>
              <a:t> </a:t>
            </a:r>
            <a:r>
              <a:rPr kumimoji="1" lang="en-US" altLang="zh-CN" sz="3600" dirty="0">
                <a:solidFill>
                  <a:srgbClr val="FDC725"/>
                </a:solidFill>
              </a:rPr>
              <a:t>detect</a:t>
            </a:r>
            <a:r>
              <a:rPr kumimoji="1" lang="zh-CN" altLang="en-US" sz="3600" dirty="0">
                <a:solidFill>
                  <a:srgbClr val="FDC725"/>
                </a:solidFill>
              </a:rPr>
              <a:t> </a:t>
            </a:r>
            <a:r>
              <a:rPr kumimoji="1" lang="en-US" altLang="zh-CN" sz="3600" dirty="0">
                <a:solidFill>
                  <a:srgbClr val="FDC725"/>
                </a:solidFill>
              </a:rPr>
              <a:t>these</a:t>
            </a:r>
            <a:r>
              <a:rPr kumimoji="1" lang="zh-CN" altLang="en-US" sz="3600" dirty="0">
                <a:solidFill>
                  <a:srgbClr val="FDC725"/>
                </a:solidFill>
              </a:rPr>
              <a:t> </a:t>
            </a:r>
            <a:r>
              <a:rPr kumimoji="1" lang="en-US" altLang="zh-CN" sz="3600" dirty="0">
                <a:solidFill>
                  <a:srgbClr val="FDC725"/>
                </a:solidFill>
              </a:rPr>
              <a:t>signatures?</a:t>
            </a:r>
            <a:r>
              <a:rPr kumimoji="1" lang="zh-CN" altLang="en-US" sz="3600" dirty="0">
                <a:solidFill>
                  <a:srgbClr val="FDC725"/>
                </a:solidFill>
              </a:rPr>
              <a:t> </a:t>
            </a:r>
            <a:endParaRPr kumimoji="1" lang="en-US" altLang="zh-CN" sz="3600" dirty="0">
              <a:solidFill>
                <a:srgbClr val="FDC725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kumimoji="1" lang="en-US" altLang="zh-CN" sz="3600" dirty="0">
                <a:solidFill>
                  <a:srgbClr val="FDC725"/>
                </a:solidFill>
              </a:rPr>
              <a:t>How</a:t>
            </a:r>
            <a:r>
              <a:rPr kumimoji="1" lang="zh-CN" altLang="en-US" sz="3600" dirty="0">
                <a:solidFill>
                  <a:srgbClr val="FDC725"/>
                </a:solidFill>
              </a:rPr>
              <a:t> </a:t>
            </a:r>
            <a:r>
              <a:rPr kumimoji="1" lang="en-US" altLang="zh-CN" sz="3600" dirty="0">
                <a:solidFill>
                  <a:srgbClr val="FDC725"/>
                </a:solidFill>
              </a:rPr>
              <a:t>to</a:t>
            </a:r>
            <a:r>
              <a:rPr kumimoji="1" lang="zh-CN" altLang="en-US" sz="3600" dirty="0">
                <a:solidFill>
                  <a:srgbClr val="FDC725"/>
                </a:solidFill>
              </a:rPr>
              <a:t> </a:t>
            </a:r>
            <a:r>
              <a:rPr kumimoji="1" lang="en-US" altLang="zh-CN" sz="3600" dirty="0">
                <a:solidFill>
                  <a:srgbClr val="FDC725"/>
                </a:solidFill>
              </a:rPr>
              <a:t>classify</a:t>
            </a:r>
            <a:r>
              <a:rPr kumimoji="1" lang="zh-CN" altLang="en-US" sz="3600" dirty="0">
                <a:solidFill>
                  <a:srgbClr val="FDC725"/>
                </a:solidFill>
              </a:rPr>
              <a:t> </a:t>
            </a:r>
            <a:r>
              <a:rPr kumimoji="1" lang="en-US" altLang="zh-CN" sz="3600" dirty="0">
                <a:solidFill>
                  <a:srgbClr val="FDC725"/>
                </a:solidFill>
              </a:rPr>
              <a:t>them?</a:t>
            </a:r>
            <a:endParaRPr kumimoji="1" lang="zh-CN" altLang="en-US" sz="3600" dirty="0">
              <a:solidFill>
                <a:srgbClr val="FDC725"/>
              </a:solidFill>
            </a:endParaRPr>
          </a:p>
        </p:txBody>
      </p:sp>
      <p:sp>
        <p:nvSpPr>
          <p:cNvPr id="16" name="同侧圆角矩形 15"/>
          <p:cNvSpPr/>
          <p:nvPr/>
        </p:nvSpPr>
        <p:spPr>
          <a:xfrm>
            <a:off x="301048" y="2589839"/>
            <a:ext cx="8474734" cy="948581"/>
          </a:xfrm>
          <a:prstGeom prst="round2SameRect">
            <a:avLst/>
          </a:prstGeom>
          <a:solidFill>
            <a:srgbClr val="FDC7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500" dirty="0" smtClean="0">
                <a:solidFill>
                  <a:srgbClr val="051E4F"/>
                </a:solidFill>
                <a:latin typeface="Adobe Caslon Pro Bold"/>
                <a:cs typeface="Adobe Caslon Pro Bold"/>
              </a:rPr>
              <a:t>Signatures are in</a:t>
            </a:r>
            <a:r>
              <a:rPr kumimoji="1" lang="zh-CN" altLang="en-US" sz="3500" dirty="0" smtClean="0">
                <a:solidFill>
                  <a:srgbClr val="051E4F"/>
                </a:solidFill>
                <a:latin typeface="Adobe Caslon Pro Bold"/>
                <a:cs typeface="Adobe Caslon Pro Bold"/>
              </a:rPr>
              <a:t> </a:t>
            </a:r>
            <a:r>
              <a:rPr kumimoji="1" lang="en-US" altLang="zh-CN" sz="3500" dirty="0" smtClean="0">
                <a:solidFill>
                  <a:srgbClr val="051E4F"/>
                </a:solidFill>
                <a:latin typeface="Adobe Caslon Pro Bold"/>
                <a:cs typeface="Adobe Caslon Pro Bold"/>
              </a:rPr>
              <a:t>the </a:t>
            </a:r>
            <a:r>
              <a:rPr kumimoji="1" lang="en-US" altLang="zh-CN" sz="3500" dirty="0">
                <a:solidFill>
                  <a:srgbClr val="051E4F"/>
                </a:solidFill>
                <a:latin typeface="Adobe Caslon Pro Bold"/>
                <a:cs typeface="Adobe Caslon Pro Bold"/>
              </a:rPr>
              <a:t>gyroscope </a:t>
            </a:r>
            <a:r>
              <a:rPr kumimoji="1" lang="en-US" altLang="zh-CN" sz="3500" dirty="0" smtClean="0">
                <a:solidFill>
                  <a:srgbClr val="051E4F"/>
                </a:solidFill>
                <a:latin typeface="Adobe Caslon Pro Bold"/>
                <a:cs typeface="Adobe Caslon Pro Bold"/>
              </a:rPr>
              <a:t>reading</a:t>
            </a:r>
            <a:endParaRPr kumimoji="1" lang="zh-CN" altLang="en-US" sz="3500" dirty="0">
              <a:solidFill>
                <a:srgbClr val="051E4F"/>
              </a:solidFill>
              <a:latin typeface="Adobe Caslon Pro Bold"/>
              <a:cs typeface="Adobe Caslon Pro Bold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6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9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Bump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39923"/>
            <a:ext cx="8229600" cy="4525963"/>
          </a:xfrm>
        </p:spPr>
        <p:txBody>
          <a:bodyPr/>
          <a:lstStyle/>
          <a:p>
            <a:r>
              <a:rPr kumimoji="1" lang="en-US" altLang="zh-CN" dirty="0" smtClean="0"/>
              <a:t>Bump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detection</a:t>
            </a:r>
          </a:p>
          <a:p>
            <a:pPr lvl="1"/>
            <a:r>
              <a:rPr kumimoji="1" lang="en-US" altLang="zh-CN" dirty="0" smtClean="0"/>
              <a:t>No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bump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→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bump</a:t>
            </a:r>
            <a:r>
              <a:rPr kumimoji="1" lang="en-US" altLang="zh-CN" dirty="0"/>
              <a:t>→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Waiting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bump</a:t>
            </a:r>
            <a:endParaRPr kumimoji="1" lang="zh-CN" altLang="en-US" dirty="0"/>
          </a:p>
        </p:txBody>
      </p:sp>
      <p:pic>
        <p:nvPicPr>
          <p:cNvPr id="9" name="图片 8" descr="lane_sh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71" y="2785850"/>
            <a:ext cx="5687198" cy="366221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610878" y="2785850"/>
            <a:ext cx="5125060" cy="3739267"/>
          </a:xfrm>
          <a:prstGeom prst="rect">
            <a:avLst/>
          </a:prstGeom>
          <a:solidFill>
            <a:schemeClr val="tx1">
              <a:lumMod val="50000"/>
              <a:lumOff val="50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514181" y="2785850"/>
            <a:ext cx="5629819" cy="3739267"/>
          </a:xfrm>
          <a:prstGeom prst="rect">
            <a:avLst/>
          </a:prstGeom>
          <a:solidFill>
            <a:schemeClr val="tx1">
              <a:lumMod val="50000"/>
              <a:lumOff val="50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8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4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779E-6 -1.24132E-6 L 0.12875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59 -4.32207E-6 L 0.28291 -4.322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93E-6 1.93608E-6 L 0.13517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Maneuver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Differentiation</a:t>
            </a:r>
            <a:endParaRPr kumimoji="1" lang="zh-CN" altLang="en-US" dirty="0"/>
          </a:p>
        </p:txBody>
      </p:sp>
      <p:pic>
        <p:nvPicPr>
          <p:cNvPr id="4" name="图片 3" descr="curvyVsLa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3" y="1417639"/>
            <a:ext cx="3974607" cy="2614873"/>
          </a:xfrm>
          <a:prstGeom prst="rect">
            <a:avLst/>
          </a:prstGeom>
        </p:spPr>
      </p:pic>
      <p:pic>
        <p:nvPicPr>
          <p:cNvPr id="5" name="图片 4" descr="horpo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3"/>
          <a:stretch/>
        </p:blipFill>
        <p:spPr>
          <a:xfrm>
            <a:off x="4409255" y="1259864"/>
            <a:ext cx="4609878" cy="5598136"/>
          </a:xfrm>
          <a:prstGeom prst="rect">
            <a:avLst/>
          </a:prstGeom>
        </p:spPr>
      </p:pic>
      <p:pic>
        <p:nvPicPr>
          <p:cNvPr id="6" name="图片 5" descr="curvyVsTur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55" y="1335709"/>
            <a:ext cx="4395813" cy="2614873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150243" y="4369776"/>
            <a:ext cx="4584354" cy="1818259"/>
          </a:xfrm>
        </p:spPr>
        <p:txBody>
          <a:bodyPr>
            <a:noAutofit/>
          </a:bodyPr>
          <a:lstStyle/>
          <a:p>
            <a:r>
              <a:rPr kumimoji="1" lang="en-US" altLang="zh-CN" sz="2800" dirty="0" smtClean="0">
                <a:latin typeface="Avenir Light"/>
                <a:cs typeface="Avenir Light"/>
              </a:rPr>
              <a:t>Horizontal</a:t>
            </a:r>
            <a:r>
              <a:rPr kumimoji="1" lang="zh-CN" altLang="en-US" sz="28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latin typeface="Avenir Light"/>
                <a:cs typeface="Avenir Light"/>
              </a:rPr>
              <a:t>displacement:</a:t>
            </a:r>
          </a:p>
          <a:p>
            <a:pPr lvl="1"/>
            <a:r>
              <a:rPr kumimoji="1" lang="en-US" altLang="zh-CN" sz="2800" dirty="0" smtClean="0">
                <a:latin typeface="Avenir Light"/>
                <a:cs typeface="Avenir Light"/>
              </a:rPr>
              <a:t>Integrate</a:t>
            </a:r>
            <a:r>
              <a:rPr kumimoji="1" lang="zh-CN" altLang="en-US" sz="28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latin typeface="Avenir Light"/>
                <a:cs typeface="Avenir Light"/>
              </a:rPr>
              <a:t>horizontal</a:t>
            </a:r>
            <a:r>
              <a:rPr kumimoji="1" lang="zh-CN" altLang="en-US" sz="28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latin typeface="Avenir Light"/>
                <a:cs typeface="Avenir Light"/>
              </a:rPr>
              <a:t>displacement</a:t>
            </a:r>
            <a:r>
              <a:rPr kumimoji="1" lang="zh-CN" altLang="en-US" sz="28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latin typeface="Avenir Light"/>
                <a:cs typeface="Avenir Light"/>
              </a:rPr>
              <a:t>at</a:t>
            </a:r>
            <a:r>
              <a:rPr kumimoji="1" lang="zh-CN" altLang="en-US" sz="28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latin typeface="Avenir Light"/>
                <a:cs typeface="Avenir Light"/>
              </a:rPr>
              <a:t>each</a:t>
            </a:r>
            <a:r>
              <a:rPr kumimoji="1" lang="zh-CN" altLang="en-US" sz="28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latin typeface="Avenir Light"/>
                <a:cs typeface="Avenir Light"/>
              </a:rPr>
              <a:t>reading</a:t>
            </a:r>
            <a:r>
              <a:rPr kumimoji="1" lang="zh-CN" altLang="en-US" sz="28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latin typeface="Avenir Light"/>
                <a:cs typeface="Avenir Light"/>
              </a:rPr>
              <a:t>sample</a:t>
            </a:r>
            <a:endParaRPr kumimoji="1" lang="zh-CN" altLang="en-US" sz="2800" dirty="0">
              <a:latin typeface="Avenir Light"/>
              <a:cs typeface="Avenir Ligh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9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2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Road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Curvy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Road</a:t>
            </a:r>
            <a:endParaRPr kumimoji="1" lang="zh-CN" altLang="en-US" dirty="0"/>
          </a:p>
        </p:txBody>
      </p:sp>
      <p:grpSp>
        <p:nvGrpSpPr>
          <p:cNvPr id="21" name="组 20"/>
          <p:cNvGrpSpPr/>
          <p:nvPr/>
        </p:nvGrpSpPr>
        <p:grpSpPr>
          <a:xfrm>
            <a:off x="8318" y="1307175"/>
            <a:ext cx="9135065" cy="5192734"/>
            <a:chOff x="1584960" y="1598252"/>
            <a:chExt cx="5831840" cy="303771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4960" y="1598252"/>
              <a:ext cx="5831840" cy="3037715"/>
            </a:xfrm>
            <a:prstGeom prst="rect">
              <a:avLst/>
            </a:prstGeom>
          </p:spPr>
        </p:pic>
        <p:cxnSp>
          <p:nvCxnSpPr>
            <p:cNvPr id="7" name="直线连接符 6"/>
            <p:cNvCxnSpPr/>
            <p:nvPr/>
          </p:nvCxnSpPr>
          <p:spPr>
            <a:xfrm flipH="1" flipV="1">
              <a:off x="3352800" y="1598252"/>
              <a:ext cx="3850640" cy="3037716"/>
            </a:xfrm>
            <a:prstGeom prst="line">
              <a:avLst/>
            </a:prstGeom>
            <a:ln>
              <a:solidFill>
                <a:srgbClr val="FF002C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/>
          </p:nvCxnSpPr>
          <p:spPr>
            <a:xfrm flipH="1" flipV="1">
              <a:off x="1584960" y="2096092"/>
              <a:ext cx="2468880" cy="1947588"/>
            </a:xfrm>
            <a:prstGeom prst="line">
              <a:avLst/>
            </a:prstGeom>
            <a:ln>
              <a:solidFill>
                <a:srgbClr val="FF002C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符 10"/>
            <p:cNvCxnSpPr/>
            <p:nvPr/>
          </p:nvCxnSpPr>
          <p:spPr>
            <a:xfrm flipH="1" flipV="1">
              <a:off x="2316479" y="1598252"/>
              <a:ext cx="934720" cy="738548"/>
            </a:xfrm>
            <a:prstGeom prst="line">
              <a:avLst/>
            </a:prstGeom>
            <a:ln>
              <a:solidFill>
                <a:srgbClr val="FF002C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箭头连接符 15"/>
            <p:cNvCxnSpPr/>
            <p:nvPr/>
          </p:nvCxnSpPr>
          <p:spPr>
            <a:xfrm flipH="1">
              <a:off x="4053840" y="2966720"/>
              <a:ext cx="1002391" cy="1076960"/>
            </a:xfrm>
            <a:prstGeom prst="straightConnector1">
              <a:avLst/>
            </a:prstGeom>
            <a:ln>
              <a:solidFill>
                <a:srgbClr val="FF002C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箭头连接符 16"/>
            <p:cNvCxnSpPr/>
            <p:nvPr/>
          </p:nvCxnSpPr>
          <p:spPr>
            <a:xfrm flipH="1">
              <a:off x="2651760" y="2336800"/>
              <a:ext cx="599439" cy="629920"/>
            </a:xfrm>
            <a:prstGeom prst="straightConnector1">
              <a:avLst/>
            </a:prstGeom>
            <a:ln>
              <a:solidFill>
                <a:srgbClr val="FF002C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4328161" y="3342641"/>
              <a:ext cx="914400" cy="5283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rgbClr val="FF0000"/>
                  </a:solidFill>
                </a:rPr>
                <a:t>102</a:t>
              </a:r>
              <a:r>
                <a:rPr kumimoji="1" lang="zh-CN" altLang="en-US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0000"/>
                  </a:solidFill>
                </a:rPr>
                <a:t>m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688048" y="2456993"/>
              <a:ext cx="914400" cy="5283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rgbClr val="FF0000"/>
                  </a:solidFill>
                </a:rPr>
                <a:t>59</a:t>
              </a:r>
              <a:r>
                <a:rPr kumimoji="1" lang="zh-CN" altLang="en-US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0000"/>
                  </a:solidFill>
                </a:rPr>
                <a:t>m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10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2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Road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Test:</a:t>
            </a:r>
            <a:r>
              <a:rPr kumimoji="1" lang="zh-CN" altLang="en-US" dirty="0"/>
              <a:t> </a:t>
            </a:r>
            <a:r>
              <a:rPr kumimoji="1" lang="en-US" altLang="zh-CN" dirty="0"/>
              <a:t>Curvy</a:t>
            </a:r>
            <a:r>
              <a:rPr kumimoji="1" lang="zh-CN" altLang="en-US" dirty="0"/>
              <a:t> </a:t>
            </a:r>
            <a:r>
              <a:rPr kumimoji="1" lang="en-US" altLang="zh-CN" dirty="0"/>
              <a:t>Road</a:t>
            </a:r>
            <a:endParaRPr kumimoji="1" lang="zh-CN" altLang="en-US" dirty="0"/>
          </a:p>
        </p:txBody>
      </p:sp>
      <p:grpSp>
        <p:nvGrpSpPr>
          <p:cNvPr id="12" name="组 11"/>
          <p:cNvGrpSpPr/>
          <p:nvPr/>
        </p:nvGrpSpPr>
        <p:grpSpPr>
          <a:xfrm>
            <a:off x="4062787" y="1996623"/>
            <a:ext cx="4521200" cy="2009577"/>
            <a:chOff x="2052320" y="1333063"/>
            <a:chExt cx="6482080" cy="2962514"/>
          </a:xfrm>
        </p:grpSpPr>
        <p:pic>
          <p:nvPicPr>
            <p:cNvPr id="5" name="图片 4" descr="curvy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320" y="1333063"/>
              <a:ext cx="6482080" cy="2962514"/>
            </a:xfrm>
            <a:prstGeom prst="rect">
              <a:avLst/>
            </a:prstGeom>
          </p:spPr>
        </p:pic>
        <p:cxnSp>
          <p:nvCxnSpPr>
            <p:cNvPr id="7" name="直线连接符 6"/>
            <p:cNvCxnSpPr/>
            <p:nvPr/>
          </p:nvCxnSpPr>
          <p:spPr>
            <a:xfrm>
              <a:off x="2540000" y="2407920"/>
              <a:ext cx="5994400" cy="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 12"/>
          <p:cNvGrpSpPr/>
          <p:nvPr/>
        </p:nvGrpSpPr>
        <p:grpSpPr>
          <a:xfrm>
            <a:off x="209605" y="1996623"/>
            <a:ext cx="3684245" cy="1832794"/>
            <a:chOff x="1584960" y="1598252"/>
            <a:chExt cx="5831840" cy="303771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4960" y="1598252"/>
              <a:ext cx="5831840" cy="3037715"/>
            </a:xfrm>
            <a:prstGeom prst="rect">
              <a:avLst/>
            </a:prstGeom>
          </p:spPr>
        </p:pic>
        <p:cxnSp>
          <p:nvCxnSpPr>
            <p:cNvPr id="15" name="直线连接符 14"/>
            <p:cNvCxnSpPr/>
            <p:nvPr/>
          </p:nvCxnSpPr>
          <p:spPr>
            <a:xfrm flipH="1" flipV="1">
              <a:off x="3352800" y="1598252"/>
              <a:ext cx="3850640" cy="3037716"/>
            </a:xfrm>
            <a:prstGeom prst="line">
              <a:avLst/>
            </a:prstGeom>
            <a:ln>
              <a:solidFill>
                <a:srgbClr val="FF002C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15"/>
            <p:cNvCxnSpPr/>
            <p:nvPr/>
          </p:nvCxnSpPr>
          <p:spPr>
            <a:xfrm flipH="1" flipV="1">
              <a:off x="1584960" y="2096092"/>
              <a:ext cx="2468880" cy="1947588"/>
            </a:xfrm>
            <a:prstGeom prst="line">
              <a:avLst/>
            </a:prstGeom>
            <a:ln>
              <a:solidFill>
                <a:srgbClr val="FF002C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符 16"/>
            <p:cNvCxnSpPr/>
            <p:nvPr/>
          </p:nvCxnSpPr>
          <p:spPr>
            <a:xfrm flipH="1" flipV="1">
              <a:off x="2337668" y="1598252"/>
              <a:ext cx="934720" cy="738548"/>
            </a:xfrm>
            <a:prstGeom prst="line">
              <a:avLst/>
            </a:prstGeom>
            <a:ln>
              <a:solidFill>
                <a:srgbClr val="FF002C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箭头连接符 17"/>
            <p:cNvCxnSpPr/>
            <p:nvPr/>
          </p:nvCxnSpPr>
          <p:spPr>
            <a:xfrm flipH="1">
              <a:off x="4053840" y="2895600"/>
              <a:ext cx="955040" cy="1148080"/>
            </a:xfrm>
            <a:prstGeom prst="straightConnector1">
              <a:avLst/>
            </a:prstGeom>
            <a:ln>
              <a:solidFill>
                <a:srgbClr val="FF002C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箭头连接符 18"/>
            <p:cNvCxnSpPr/>
            <p:nvPr/>
          </p:nvCxnSpPr>
          <p:spPr>
            <a:xfrm flipH="1">
              <a:off x="2651760" y="2245360"/>
              <a:ext cx="599440" cy="721360"/>
            </a:xfrm>
            <a:prstGeom prst="straightConnector1">
              <a:avLst/>
            </a:prstGeom>
            <a:ln>
              <a:solidFill>
                <a:srgbClr val="FF002C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/>
            <p:cNvSpPr/>
            <p:nvPr/>
          </p:nvSpPr>
          <p:spPr>
            <a:xfrm>
              <a:off x="4328161" y="3342641"/>
              <a:ext cx="914400" cy="5283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dirty="0" smtClean="0">
                  <a:solidFill>
                    <a:srgbClr val="FF0000"/>
                  </a:solidFill>
                </a:rPr>
                <a:t>102</a:t>
              </a:r>
              <a:r>
                <a:rPr kumimoji="1" lang="zh-CN" altLang="en-US" sz="1200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zh-CN" sz="1200" dirty="0" smtClean="0">
                  <a:solidFill>
                    <a:srgbClr val="FF0000"/>
                  </a:solidFill>
                </a:rPr>
                <a:t>m</a:t>
              </a:r>
              <a:endParaRPr kumimoji="1" lang="zh-CN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895600" y="2468881"/>
              <a:ext cx="914400" cy="5283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 smtClean="0">
                  <a:solidFill>
                    <a:srgbClr val="FF0000"/>
                  </a:solidFill>
                </a:rPr>
                <a:t>59</a:t>
              </a:r>
              <a:r>
                <a:rPr kumimoji="1" lang="zh-CN" altLang="en-US" sz="1400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zh-CN" sz="1400" dirty="0" smtClean="0">
                  <a:solidFill>
                    <a:srgbClr val="FF0000"/>
                  </a:solidFill>
                </a:rPr>
                <a:t>m</a:t>
              </a:r>
              <a:endParaRPr kumimoji="1" lang="zh-CN" alt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组 2"/>
          <p:cNvGrpSpPr/>
          <p:nvPr/>
        </p:nvGrpSpPr>
        <p:grpSpPr>
          <a:xfrm>
            <a:off x="426720" y="4295577"/>
            <a:ext cx="8097520" cy="2155979"/>
            <a:chOff x="426720" y="4295577"/>
            <a:chExt cx="8097520" cy="2155979"/>
          </a:xfrm>
        </p:grpSpPr>
        <p:pic>
          <p:nvPicPr>
            <p:cNvPr id="10" name="图片 9" descr="horizontal_1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" r="7889"/>
            <a:stretch/>
          </p:blipFill>
          <p:spPr>
            <a:xfrm>
              <a:off x="426720" y="4295577"/>
              <a:ext cx="8097520" cy="2155979"/>
            </a:xfrm>
            <a:prstGeom prst="rect">
              <a:avLst/>
            </a:prstGeom>
          </p:spPr>
        </p:pic>
        <p:cxnSp>
          <p:nvCxnSpPr>
            <p:cNvPr id="23" name="直线箭头连接符 22"/>
            <p:cNvCxnSpPr/>
            <p:nvPr/>
          </p:nvCxnSpPr>
          <p:spPr>
            <a:xfrm>
              <a:off x="6608415" y="4561840"/>
              <a:ext cx="0" cy="1503680"/>
            </a:xfrm>
            <a:prstGeom prst="straightConnector1">
              <a:avLst/>
            </a:prstGeom>
            <a:ln>
              <a:solidFill>
                <a:srgbClr val="FF002C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箭头连接符 23"/>
            <p:cNvCxnSpPr/>
            <p:nvPr/>
          </p:nvCxnSpPr>
          <p:spPr>
            <a:xfrm>
              <a:off x="8183215" y="4561840"/>
              <a:ext cx="0" cy="833120"/>
            </a:xfrm>
            <a:prstGeom prst="straightConnector1">
              <a:avLst/>
            </a:prstGeom>
            <a:ln>
              <a:solidFill>
                <a:srgbClr val="FF002C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7605546" y="4743315"/>
              <a:ext cx="577669" cy="33810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 smtClean="0">
                  <a:solidFill>
                    <a:srgbClr val="FF0000"/>
                  </a:solidFill>
                </a:rPr>
                <a:t>54</a:t>
              </a:r>
              <a:r>
                <a:rPr kumimoji="1" lang="zh-CN" altLang="en-US" sz="1400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zh-CN" sz="1400" dirty="0" smtClean="0">
                  <a:solidFill>
                    <a:srgbClr val="FF0000"/>
                  </a:solidFill>
                </a:rPr>
                <a:t>m</a:t>
              </a:r>
              <a:endParaRPr kumimoji="1" lang="zh-CN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直线连接符 26"/>
            <p:cNvCxnSpPr/>
            <p:nvPr/>
          </p:nvCxnSpPr>
          <p:spPr>
            <a:xfrm flipH="1">
              <a:off x="6608415" y="4561840"/>
              <a:ext cx="1574800" cy="0"/>
            </a:xfrm>
            <a:prstGeom prst="line">
              <a:avLst/>
            </a:prstGeom>
            <a:ln>
              <a:solidFill>
                <a:srgbClr val="FF002C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/>
            <p:cNvSpPr/>
            <p:nvPr/>
          </p:nvSpPr>
          <p:spPr>
            <a:xfrm>
              <a:off x="5847866" y="5225907"/>
              <a:ext cx="827254" cy="33810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 smtClean="0">
                  <a:solidFill>
                    <a:srgbClr val="FF0000"/>
                  </a:solidFill>
                </a:rPr>
                <a:t>101.5m</a:t>
              </a:r>
              <a:endParaRPr kumimoji="1" lang="zh-CN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11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7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Road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Test: Accuracy</a:t>
            </a:r>
            <a:endParaRPr kumimoji="1" lang="zh-CN" altLang="en-US" dirty="0"/>
          </a:p>
        </p:txBody>
      </p:sp>
      <p:pic>
        <p:nvPicPr>
          <p:cNvPr id="4" name="图片 3" descr="dis_angle_error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1948089" y="3127039"/>
            <a:ext cx="5170251" cy="303745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9" y="1527792"/>
            <a:ext cx="8828423" cy="1222510"/>
          </a:xfrm>
          <a:prstGeom prst="rect">
            <a:avLst/>
          </a:prstGeom>
        </p:spPr>
      </p:pic>
      <p:sp>
        <p:nvSpPr>
          <p:cNvPr id="6" name="Rounded Rectangle 4"/>
          <p:cNvSpPr/>
          <p:nvPr/>
        </p:nvSpPr>
        <p:spPr>
          <a:xfrm>
            <a:off x="4444594" y="1527792"/>
            <a:ext cx="1002540" cy="1222510"/>
          </a:xfrm>
          <a:prstGeom prst="roundRect">
            <a:avLst/>
          </a:prstGeom>
          <a:solidFill>
            <a:srgbClr val="FDC725">
              <a:alpha val="25000"/>
            </a:srgbClr>
          </a:solidFill>
          <a:ln w="38100" cmpd="sng">
            <a:solidFill>
              <a:srgbClr val="051E4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12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4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562 0.00231 " pathEditMode="relative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V-Sense: Highlights</a:t>
            </a:r>
            <a:endParaRPr kumimoji="1" lang="zh-CN" altLang="en-US" dirty="0"/>
          </a:p>
        </p:txBody>
      </p:sp>
      <p:pic>
        <p:nvPicPr>
          <p:cNvPr id="5" name="图片 4" descr="vsensevv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62" y="2199251"/>
            <a:ext cx="3439981" cy="3381817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4048854" y="2460679"/>
            <a:ext cx="5094530" cy="3210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>
                <a:latin typeface="Avenir Light"/>
                <a:cs typeface="Avenir Light"/>
              </a:rPr>
              <a:t>Camera-</a:t>
            </a:r>
            <a:r>
              <a:rPr kumimoji="1" lang="en-US" altLang="zh-CN" dirty="0" smtClean="0">
                <a:solidFill>
                  <a:srgbClr val="FF0000"/>
                </a:solidFill>
                <a:latin typeface="Avenir Light"/>
                <a:cs typeface="Avenir Light"/>
              </a:rPr>
              <a:t>free</a:t>
            </a:r>
          </a:p>
          <a:p>
            <a:r>
              <a:rPr kumimoji="1" lang="en-US" altLang="zh-CN" dirty="0" smtClean="0">
                <a:latin typeface="Avenir Light"/>
                <a:cs typeface="Avenir Light"/>
              </a:rPr>
              <a:t>Detect steering maneuvers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just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using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smartphone</a:t>
            </a:r>
          </a:p>
          <a:p>
            <a:r>
              <a:rPr kumimoji="1" lang="en-US" altLang="zh-CN" dirty="0" smtClean="0">
                <a:latin typeface="Avenir Light"/>
                <a:cs typeface="Avenir Light"/>
              </a:rPr>
              <a:t>Differentiate </a:t>
            </a:r>
            <a:r>
              <a:rPr kumimoji="1" lang="en-US" altLang="zh-CN" dirty="0" smtClean="0">
                <a:solidFill>
                  <a:srgbClr val="FF0000"/>
                </a:solidFill>
                <a:latin typeface="Avenir Light"/>
                <a:cs typeface="Avenir Light"/>
              </a:rPr>
              <a:t>turning</a:t>
            </a:r>
            <a:r>
              <a:rPr kumimoji="1" lang="en-US" altLang="zh-CN" dirty="0" smtClean="0">
                <a:latin typeface="Avenir Light"/>
                <a:cs typeface="Avenir Light"/>
              </a:rPr>
              <a:t>, </a:t>
            </a:r>
            <a:r>
              <a:rPr kumimoji="1" lang="en-US" altLang="zh-CN" dirty="0" smtClean="0">
                <a:solidFill>
                  <a:srgbClr val="FF0000"/>
                </a:solidFill>
                <a:latin typeface="Avenir Light"/>
                <a:cs typeface="Avenir Light"/>
              </a:rPr>
              <a:t>lane changing</a:t>
            </a:r>
            <a:r>
              <a:rPr kumimoji="1" lang="en-US" altLang="zh-CN" dirty="0" smtClean="0">
                <a:latin typeface="Avenir Light"/>
                <a:cs typeface="Avenir Light"/>
              </a:rPr>
              <a:t>, and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driving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on </a:t>
            </a:r>
            <a:r>
              <a:rPr kumimoji="1" lang="en-US" altLang="zh-CN" dirty="0" smtClean="0">
                <a:solidFill>
                  <a:srgbClr val="FF0000"/>
                </a:solidFill>
                <a:latin typeface="Avenir Light"/>
                <a:cs typeface="Avenir Light"/>
              </a:rPr>
              <a:t>curvy roads</a:t>
            </a:r>
            <a:endParaRPr kumimoji="1" lang="zh-CN" altLang="en-US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7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8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3311E-7 -2.31126E-6 L -0.25768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Evaluation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592" y="1330880"/>
            <a:ext cx="5341138" cy="4525963"/>
          </a:xfrm>
        </p:spPr>
        <p:txBody>
          <a:bodyPr>
            <a:normAutofit/>
          </a:bodyPr>
          <a:lstStyle/>
          <a:p>
            <a:r>
              <a:rPr kumimoji="1" lang="en-US" altLang="zh-CN" sz="2800" dirty="0" smtClean="0">
                <a:latin typeface="Avenir Light"/>
                <a:cs typeface="Avenir Light"/>
              </a:rPr>
              <a:t>Experiment</a:t>
            </a:r>
            <a:r>
              <a:rPr kumimoji="1" lang="zh-CN" altLang="en-US" sz="28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latin typeface="Avenir Light"/>
                <a:cs typeface="Avenir Light"/>
              </a:rPr>
              <a:t>setup:</a:t>
            </a:r>
          </a:p>
          <a:p>
            <a:pPr lvl="1"/>
            <a:r>
              <a:rPr kumimoji="1" lang="en-US" altLang="zh-CN" sz="2400" dirty="0" smtClean="0">
                <a:latin typeface="Avenir Light"/>
                <a:cs typeface="Avenir Light"/>
              </a:rPr>
              <a:t>Implemented V-Sense</a:t>
            </a:r>
            <a:r>
              <a:rPr kumimoji="1" lang="zh-CN" altLang="en-US" sz="24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latin typeface="Avenir Light"/>
                <a:cs typeface="Avenir Light"/>
              </a:rPr>
              <a:t>on</a:t>
            </a:r>
            <a:r>
              <a:rPr kumimoji="1" lang="zh-CN" altLang="en-US" sz="24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latin typeface="Avenir Light"/>
                <a:cs typeface="Avenir Light"/>
              </a:rPr>
              <a:t>Samsung</a:t>
            </a:r>
            <a:r>
              <a:rPr kumimoji="1" lang="zh-CN" altLang="en-US" sz="24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latin typeface="Avenir Light"/>
                <a:cs typeface="Avenir Light"/>
              </a:rPr>
              <a:t>Galaxy</a:t>
            </a:r>
            <a:r>
              <a:rPr kumimoji="1" lang="zh-CN" altLang="en-US" sz="24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latin typeface="Avenir Light"/>
                <a:cs typeface="Avenir Light"/>
              </a:rPr>
              <a:t>S4</a:t>
            </a:r>
            <a:r>
              <a:rPr kumimoji="1" lang="zh-CN" altLang="en-US" sz="24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latin typeface="Avenir Light"/>
                <a:cs typeface="Avenir Light"/>
              </a:rPr>
              <a:t>and</a:t>
            </a:r>
            <a:r>
              <a:rPr kumimoji="1" lang="zh-CN" altLang="en-US" sz="24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latin typeface="Avenir Light"/>
                <a:cs typeface="Avenir Light"/>
              </a:rPr>
              <a:t>S3</a:t>
            </a:r>
          </a:p>
          <a:p>
            <a:pPr lvl="1"/>
            <a:r>
              <a:rPr kumimoji="1" lang="en-US" altLang="zh-CN" sz="2400" dirty="0" smtClean="0">
                <a:latin typeface="Avenir Light"/>
                <a:cs typeface="Avenir Light"/>
              </a:rPr>
              <a:t>Total</a:t>
            </a:r>
            <a:r>
              <a:rPr kumimoji="1" lang="zh-CN" altLang="en-US" sz="24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latin typeface="Avenir Light"/>
                <a:cs typeface="Avenir Light"/>
              </a:rPr>
              <a:t>40h</a:t>
            </a:r>
            <a:r>
              <a:rPr kumimoji="1" lang="zh-CN" altLang="en-US" sz="24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latin typeface="Avenir Light"/>
                <a:cs typeface="Avenir Light"/>
              </a:rPr>
              <a:t>test</a:t>
            </a:r>
          </a:p>
        </p:txBody>
      </p:sp>
      <p:pic>
        <p:nvPicPr>
          <p:cNvPr id="4" name="图片 3" descr="drivingTrajecto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" y="3441323"/>
            <a:ext cx="4555978" cy="2996538"/>
          </a:xfrm>
          <a:prstGeom prst="rect">
            <a:avLst/>
          </a:prstGeom>
        </p:spPr>
      </p:pic>
      <p:pic>
        <p:nvPicPr>
          <p:cNvPr id="5" name="图片 4" descr="drivingTrajectory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58" y="3441323"/>
            <a:ext cx="4376282" cy="29965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334" y="2335395"/>
            <a:ext cx="1097342" cy="109734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353" y="2138479"/>
            <a:ext cx="1154480" cy="1461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691" y="1575263"/>
            <a:ext cx="549508" cy="7772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845" y="1575263"/>
            <a:ext cx="549508" cy="77720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553" y="1575263"/>
            <a:ext cx="549508" cy="7772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5755" y="1599921"/>
            <a:ext cx="352800" cy="7056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215" y="1599921"/>
            <a:ext cx="352800" cy="7056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13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Evaluations: Accuracy</a:t>
            </a:r>
            <a:endParaRPr kumimoji="1" lang="zh-CN" altLang="en-US" dirty="0"/>
          </a:p>
        </p:txBody>
      </p:sp>
      <p:pic>
        <p:nvPicPr>
          <p:cNvPr id="4" name="图片 3" descr="path_resul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66" y="1835048"/>
            <a:ext cx="6739369" cy="429245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14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6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Evaluations: Efficiency</a:t>
            </a:r>
            <a:endParaRPr kumimoji="1" lang="zh-CN" altLang="en-US" dirty="0"/>
          </a:p>
        </p:txBody>
      </p:sp>
      <p:pic>
        <p:nvPicPr>
          <p:cNvPr id="4" name="图片 3" descr="cpu_us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83" y="1493020"/>
            <a:ext cx="7283479" cy="46986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15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6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Motivation </a:t>
            </a:r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14280" t="25967" r="18705" b="25495"/>
          <a:stretch/>
        </p:blipFill>
        <p:spPr>
          <a:xfrm>
            <a:off x="5839031" y="1319201"/>
            <a:ext cx="3304353" cy="266306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663" y="3982263"/>
            <a:ext cx="3607738" cy="254230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268663" y="1426737"/>
            <a:ext cx="3859189" cy="23548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400" dirty="0" smtClean="0">
                <a:solidFill>
                  <a:srgbClr val="17375E"/>
                </a:solidFill>
                <a:latin typeface="Avenir Light"/>
                <a:cs typeface="Avenir Light"/>
              </a:rPr>
              <a:t>Lane marker detection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>
                <a:solidFill>
                  <a:srgbClr val="17375E"/>
                </a:solidFill>
                <a:latin typeface="Avenir Light"/>
                <a:cs typeface="Avenir Light"/>
              </a:rPr>
              <a:t>For lane</a:t>
            </a:r>
            <a:r>
              <a:rPr kumimoji="1" lang="zh-CN" altLang="en-US" sz="2400" dirty="0" smtClean="0">
                <a:solidFill>
                  <a:srgbClr val="17375E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17375E"/>
                </a:solidFill>
                <a:latin typeface="Avenir Light"/>
                <a:cs typeface="Avenir Light"/>
              </a:rPr>
              <a:t>departure warning system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>
                <a:solidFill>
                  <a:srgbClr val="17375E"/>
                </a:solidFill>
                <a:latin typeface="Avenir Light"/>
                <a:cs typeface="Avenir Light"/>
              </a:rPr>
              <a:t>Detect car maneuvers</a:t>
            </a:r>
          </a:p>
          <a:p>
            <a:pPr marL="285750" indent="-285750">
              <a:buFont typeface="Arial"/>
              <a:buChar char="•"/>
            </a:pPr>
            <a:endParaRPr kumimoji="1" lang="zh-CN" altLang="en-US" sz="2400" dirty="0">
              <a:solidFill>
                <a:srgbClr val="17375E"/>
              </a:solidFill>
              <a:latin typeface="Avenir Light"/>
              <a:cs typeface="Avenir Ligh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62700" y="4040870"/>
            <a:ext cx="3181300" cy="23548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400" dirty="0" smtClean="0">
                <a:solidFill>
                  <a:srgbClr val="17375E"/>
                </a:solidFill>
                <a:latin typeface="Avenir Light"/>
                <a:cs typeface="Avenir Light"/>
              </a:rPr>
              <a:t>Autonomous vehicle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>
                <a:solidFill>
                  <a:srgbClr val="17375E"/>
                </a:solidFill>
                <a:latin typeface="Avenir Light"/>
                <a:cs typeface="Avenir Light"/>
              </a:rPr>
              <a:t>Detect lane markers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>
                <a:solidFill>
                  <a:srgbClr val="17375E"/>
                </a:solidFill>
                <a:latin typeface="Avenir Light"/>
                <a:cs typeface="Avenir Light"/>
              </a:rPr>
              <a:t>Detect pedestrians and objects on road </a:t>
            </a:r>
          </a:p>
          <a:p>
            <a:pPr marL="285750" indent="-285750">
              <a:buFont typeface="Arial"/>
              <a:buChar char="•"/>
            </a:pPr>
            <a:endParaRPr kumimoji="1" lang="zh-CN" altLang="en-US" sz="2400" dirty="0">
              <a:solidFill>
                <a:srgbClr val="17375E"/>
              </a:solidFill>
              <a:latin typeface="Avenir Light"/>
              <a:cs typeface="Avenir Ligh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2009625"/>
            <a:ext cx="2268663" cy="4644603"/>
          </a:xfrm>
          <a:prstGeom prst="rect">
            <a:avLst/>
          </a:prstGeom>
          <a:solidFill>
            <a:srgbClr val="05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latin typeface="Avenir Light"/>
                <a:cs typeface="Avenir Light"/>
              </a:rPr>
              <a:t>Camera</a:t>
            </a:r>
            <a:r>
              <a:rPr kumimoji="1" lang="zh-CN" altLang="en-US" sz="32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3200" dirty="0" smtClean="0">
                <a:latin typeface="Avenir Light"/>
                <a:cs typeface="Avenir Light"/>
              </a:rPr>
              <a:t>is</a:t>
            </a:r>
            <a:r>
              <a:rPr kumimoji="1" lang="zh-CN" altLang="en-US" sz="32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3200" dirty="0" smtClean="0">
                <a:latin typeface="Avenir Light"/>
                <a:cs typeface="Avenir Light"/>
              </a:rPr>
              <a:t>useful</a:t>
            </a:r>
            <a:r>
              <a:rPr kumimoji="1" lang="zh-CN" altLang="en-US" sz="32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3200" dirty="0" smtClean="0">
                <a:latin typeface="Avenir Light"/>
                <a:cs typeface="Avenir Light"/>
              </a:rPr>
              <a:t>in</a:t>
            </a:r>
            <a:r>
              <a:rPr kumimoji="1" lang="zh-CN" altLang="en-US" sz="32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3200" dirty="0" smtClean="0">
                <a:latin typeface="Avenir Light"/>
                <a:cs typeface="Avenir Light"/>
              </a:rPr>
              <a:t>many</a:t>
            </a:r>
            <a:r>
              <a:rPr kumimoji="1" lang="zh-CN" altLang="en-US" sz="32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2800" dirty="0" smtClean="0">
                <a:latin typeface="Avenir Light"/>
                <a:cs typeface="Avenir Light"/>
              </a:rPr>
              <a:t>applications</a:t>
            </a:r>
            <a:endParaRPr kumimoji="1" lang="zh-CN" altLang="en-US" sz="3200" dirty="0">
              <a:latin typeface="Avenir Light"/>
              <a:cs typeface="Avenir Ligh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4543"/>
            <a:ext cx="2268663" cy="1827818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9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Evaluations: Comparison</a:t>
            </a:r>
            <a:endParaRPr kumimoji="1" lang="zh-CN" altLang="en-US" dirty="0"/>
          </a:p>
        </p:txBody>
      </p:sp>
      <p:pic>
        <p:nvPicPr>
          <p:cNvPr id="4" name="图片 3" descr="compare_results_2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4258"/>
          <a:stretch/>
        </p:blipFill>
        <p:spPr>
          <a:xfrm>
            <a:off x="720912" y="1851268"/>
            <a:ext cx="7853680" cy="4476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37" y="3658207"/>
            <a:ext cx="989780" cy="989780"/>
          </a:xfrm>
          <a:prstGeom prst="rect">
            <a:avLst/>
          </a:prstGeom>
        </p:spPr>
      </p:pic>
      <p:pic>
        <p:nvPicPr>
          <p:cNvPr id="13" name="图片 12" descr="vsensevv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25" y="1365413"/>
            <a:ext cx="1050647" cy="10328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417" y="4460798"/>
            <a:ext cx="803638" cy="8036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055" y="4647987"/>
            <a:ext cx="964360" cy="9643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415" y="4512326"/>
            <a:ext cx="752110" cy="7521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86573" y="2965728"/>
            <a:ext cx="134393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rgbClr val="051E4F"/>
                </a:solidFill>
                <a:latin typeface="Avenir Light"/>
                <a:cs typeface="Avenir Light"/>
              </a:rPr>
              <a:t>~1,000,000</a:t>
            </a:r>
          </a:p>
          <a:p>
            <a:pPr algn="ctr"/>
            <a:r>
              <a:rPr kumimoji="1" lang="en-US" altLang="zh-CN" dirty="0" smtClean="0">
                <a:solidFill>
                  <a:srgbClr val="051E4F"/>
                </a:solidFill>
                <a:latin typeface="Avenir Light"/>
                <a:cs typeface="Avenir Light"/>
              </a:rPr>
              <a:t>installs</a:t>
            </a:r>
            <a:endParaRPr kumimoji="1" lang="zh-CN" altLang="en-US" dirty="0">
              <a:solidFill>
                <a:srgbClr val="051E4F"/>
              </a:solidFill>
              <a:latin typeface="Avenir Light"/>
              <a:cs typeface="Avenir Ligh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72590" y="3657359"/>
            <a:ext cx="134393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rgbClr val="051E4F"/>
                </a:solidFill>
                <a:latin typeface="Avenir Light"/>
                <a:cs typeface="Avenir Light"/>
              </a:rPr>
              <a:t>~50,000</a:t>
            </a:r>
          </a:p>
          <a:p>
            <a:pPr algn="ctr"/>
            <a:r>
              <a:rPr kumimoji="1" lang="en-US" altLang="zh-CN" dirty="0" smtClean="0">
                <a:solidFill>
                  <a:srgbClr val="051E4F"/>
                </a:solidFill>
                <a:latin typeface="Avenir Light"/>
                <a:cs typeface="Avenir Light"/>
              </a:rPr>
              <a:t>installs</a:t>
            </a:r>
            <a:endParaRPr kumimoji="1" lang="zh-CN" altLang="en-US" dirty="0">
              <a:solidFill>
                <a:srgbClr val="051E4F"/>
              </a:solidFill>
              <a:latin typeface="Avenir Light"/>
              <a:cs typeface="Avenir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424768" y="3913612"/>
            <a:ext cx="134393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rgbClr val="051E4F"/>
                </a:solidFill>
                <a:latin typeface="Avenir Light"/>
                <a:cs typeface="Avenir Light"/>
              </a:rPr>
              <a:t>~50,000</a:t>
            </a:r>
          </a:p>
          <a:p>
            <a:pPr algn="ctr"/>
            <a:r>
              <a:rPr kumimoji="1" lang="en-US" altLang="zh-CN" dirty="0" smtClean="0">
                <a:solidFill>
                  <a:srgbClr val="051E4F"/>
                </a:solidFill>
                <a:latin typeface="Avenir Light"/>
                <a:cs typeface="Avenir Light"/>
              </a:rPr>
              <a:t>installs</a:t>
            </a:r>
            <a:endParaRPr kumimoji="1" lang="zh-CN" altLang="en-US" dirty="0">
              <a:solidFill>
                <a:srgbClr val="051E4F"/>
              </a:solidFill>
              <a:latin typeface="Avenir Light"/>
              <a:cs typeface="Avenir Ligh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04618" y="3694004"/>
            <a:ext cx="134393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rgbClr val="051E4F"/>
                </a:solidFill>
                <a:latin typeface="Avenir Light"/>
                <a:cs typeface="Avenir Light"/>
              </a:rPr>
              <a:t>110</a:t>
            </a:r>
            <a:r>
              <a:rPr kumimoji="1" lang="zh-CN" altLang="en-US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endParaRPr kumimoji="1" lang="en-US" altLang="zh-CN" dirty="0" smtClean="0">
              <a:solidFill>
                <a:srgbClr val="051E4F"/>
              </a:solidFill>
              <a:latin typeface="Avenir Light"/>
              <a:cs typeface="Avenir Light"/>
            </a:endParaRPr>
          </a:p>
          <a:p>
            <a:pPr algn="ctr"/>
            <a:r>
              <a:rPr kumimoji="1" lang="en-US" altLang="zh-CN" dirty="0" smtClean="0">
                <a:solidFill>
                  <a:srgbClr val="051E4F"/>
                </a:solidFill>
                <a:latin typeface="Avenir Light"/>
                <a:cs typeface="Avenir Light"/>
              </a:rPr>
              <a:t>ratings</a:t>
            </a:r>
            <a:endParaRPr kumimoji="1" lang="zh-CN" altLang="en-US" dirty="0">
              <a:solidFill>
                <a:srgbClr val="051E4F"/>
              </a:solidFill>
              <a:latin typeface="Avenir Light"/>
              <a:cs typeface="Avenir Ligh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16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3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Application I: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en-US" altLang="zh-CN" sz="4000" dirty="0" smtClean="0"/>
              <a:t>Detection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of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Unintended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Steering 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527" r="2190" b="6430"/>
          <a:stretch/>
        </p:blipFill>
        <p:spPr>
          <a:xfrm>
            <a:off x="0" y="1288768"/>
            <a:ext cx="9143384" cy="52111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16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8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偏差 6"/>
          <p:cNvSpPr/>
          <p:nvPr/>
        </p:nvSpPr>
        <p:spPr>
          <a:xfrm>
            <a:off x="3293920" y="3604473"/>
            <a:ext cx="881127" cy="889000"/>
          </a:xfrm>
          <a:prstGeom prst="mathPlus">
            <a:avLst>
              <a:gd name="adj1" fmla="val 13911"/>
            </a:avLst>
          </a:prstGeom>
          <a:solidFill>
            <a:srgbClr val="05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等于 10"/>
          <p:cNvSpPr/>
          <p:nvPr/>
        </p:nvSpPr>
        <p:spPr>
          <a:xfrm>
            <a:off x="5706053" y="3604473"/>
            <a:ext cx="941619" cy="783166"/>
          </a:xfrm>
          <a:prstGeom prst="mathEqual">
            <a:avLst>
              <a:gd name="adj1" fmla="val 16313"/>
              <a:gd name="adj2" fmla="val 18967"/>
            </a:avLst>
          </a:prstGeom>
          <a:solidFill>
            <a:srgbClr val="05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11367" y="3046292"/>
            <a:ext cx="2874241" cy="19702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 smtClean="0">
                <a:solidFill>
                  <a:srgbClr val="051E4F"/>
                </a:solidFill>
                <a:latin typeface="Avenir Light"/>
                <a:cs typeface="Avenir Light"/>
              </a:rPr>
              <a:t>Instant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warning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of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4000" dirty="0" smtClean="0">
                <a:solidFill>
                  <a:srgbClr val="051E4F"/>
                </a:solidFill>
                <a:latin typeface="Avenir Light"/>
                <a:cs typeface="Avenir Light"/>
              </a:rPr>
              <a:t>unintended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lane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departure</a:t>
            </a:r>
            <a:endParaRPr kumimoji="1" lang="zh-CN" altLang="en-US" sz="2400" dirty="0">
              <a:solidFill>
                <a:srgbClr val="051E4F"/>
              </a:solidFill>
              <a:latin typeface="Avenir Light"/>
              <a:cs typeface="Avenir Light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913784" y="74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Application I: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en-US" altLang="zh-CN" sz="4000" dirty="0" smtClean="0"/>
              <a:t>Detection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of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Careless</a:t>
            </a:r>
            <a:r>
              <a:rPr kumimoji="1" lang="zh-CN" altLang="en-US" sz="4000" smtClean="0"/>
              <a:t> </a:t>
            </a:r>
            <a:r>
              <a:rPr kumimoji="1" lang="en-US" altLang="zh-CN" sz="4000" smtClean="0"/>
              <a:t>Steering </a:t>
            </a:r>
            <a:endParaRPr kumimoji="1" lang="zh-CN" altLang="en-US" dirty="0"/>
          </a:p>
        </p:txBody>
      </p:sp>
      <p:grpSp>
        <p:nvGrpSpPr>
          <p:cNvPr id="13" name="组 12"/>
          <p:cNvGrpSpPr/>
          <p:nvPr/>
        </p:nvGrpSpPr>
        <p:grpSpPr>
          <a:xfrm>
            <a:off x="141112" y="1499636"/>
            <a:ext cx="3400776" cy="4872322"/>
            <a:chOff x="141112" y="1499636"/>
            <a:chExt cx="3400776" cy="4872322"/>
          </a:xfrm>
        </p:grpSpPr>
        <p:grpSp>
          <p:nvGrpSpPr>
            <p:cNvPr id="4" name="组 3"/>
            <p:cNvGrpSpPr/>
            <p:nvPr/>
          </p:nvGrpSpPr>
          <p:grpSpPr>
            <a:xfrm>
              <a:off x="141112" y="1499636"/>
              <a:ext cx="3400776" cy="4872322"/>
              <a:chOff x="1" y="781321"/>
              <a:chExt cx="3937000" cy="6073390"/>
            </a:xfrm>
          </p:grpSpPr>
          <p:pic>
            <p:nvPicPr>
              <p:cNvPr id="5" name="图片 4" descr="WaveCompare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4620723"/>
                <a:ext cx="3937000" cy="2233988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781321"/>
                <a:ext cx="3937000" cy="2385705"/>
              </a:xfrm>
              <a:prstGeom prst="rect">
                <a:avLst/>
              </a:prstGeom>
            </p:spPr>
          </p:pic>
        </p:grpSp>
        <p:sp>
          <p:nvSpPr>
            <p:cNvPr id="3" name="下箭头 2"/>
            <p:cNvSpPr/>
            <p:nvPr/>
          </p:nvSpPr>
          <p:spPr>
            <a:xfrm>
              <a:off x="408268" y="3514195"/>
              <a:ext cx="343843" cy="1007105"/>
            </a:xfrm>
            <a:prstGeom prst="downArrow">
              <a:avLst>
                <a:gd name="adj1" fmla="val 25610"/>
                <a:gd name="adj2" fmla="val 52439"/>
              </a:avLst>
            </a:prstGeom>
            <a:solidFill>
              <a:srgbClr val="FDC7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752111" y="3514195"/>
              <a:ext cx="2652779" cy="97927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Extract</a:t>
              </a:r>
              <a:r>
                <a:rPr kumimoji="1" lang="zh-CN" altLang="en-US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sound</a:t>
              </a:r>
              <a:r>
                <a:rPr kumimoji="1" lang="zh-CN" altLang="en-US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from</a:t>
              </a:r>
              <a:r>
                <a:rPr kumimoji="1" lang="zh-CN" altLang="en-US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background</a:t>
              </a:r>
              <a:r>
                <a:rPr kumimoji="1" lang="zh-CN" altLang="en-US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noise</a:t>
              </a:r>
              <a:endParaRPr kumimoji="1" lang="zh-CN" altLang="en-US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</p:grpSp>
      <p:pic>
        <p:nvPicPr>
          <p:cNvPr id="16" name="图片 15" descr="vsensevv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72" y="3194479"/>
            <a:ext cx="1595241" cy="156826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17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5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913784" y="74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Application II: </a:t>
            </a:r>
            <a:br>
              <a:rPr kumimoji="1" lang="en-US" altLang="zh-CN" dirty="0" smtClean="0"/>
            </a:br>
            <a:r>
              <a:rPr kumimoji="1" lang="en-US" altLang="zh-CN" dirty="0" smtClean="0"/>
              <a:t>Fine-grained Lane Guidance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7946" b="19593"/>
          <a:stretch/>
        </p:blipFill>
        <p:spPr>
          <a:xfrm>
            <a:off x="0" y="1294543"/>
            <a:ext cx="9160736" cy="528913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18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6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Application II: </a:t>
            </a:r>
            <a:br>
              <a:rPr kumimoji="1" lang="en-US" altLang="zh-CN" dirty="0" smtClean="0"/>
            </a:br>
            <a:r>
              <a:rPr kumimoji="1" lang="en-US" altLang="zh-CN" dirty="0" smtClean="0"/>
              <a:t>Fine-grained Lane Guidance</a:t>
            </a:r>
            <a:endParaRPr kumimoji="1" lang="zh-CN" altLang="en-US" dirty="0"/>
          </a:p>
        </p:txBody>
      </p:sp>
      <p:sp>
        <p:nvSpPr>
          <p:cNvPr id="7" name="等于 6"/>
          <p:cNvSpPr/>
          <p:nvPr/>
        </p:nvSpPr>
        <p:spPr>
          <a:xfrm>
            <a:off x="5658555" y="3285236"/>
            <a:ext cx="941619" cy="783166"/>
          </a:xfrm>
          <a:prstGeom prst="mathEqual">
            <a:avLst>
              <a:gd name="adj1" fmla="val 16313"/>
              <a:gd name="adj2" fmla="val 18967"/>
            </a:avLst>
          </a:prstGeom>
          <a:solidFill>
            <a:srgbClr val="05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" name="正偏差 7"/>
          <p:cNvSpPr/>
          <p:nvPr/>
        </p:nvSpPr>
        <p:spPr>
          <a:xfrm>
            <a:off x="2561984" y="3238499"/>
            <a:ext cx="881127" cy="889000"/>
          </a:xfrm>
          <a:prstGeom prst="mathPlus">
            <a:avLst>
              <a:gd name="adj1" fmla="val 13911"/>
            </a:avLst>
          </a:prstGeom>
          <a:solidFill>
            <a:srgbClr val="05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600174" y="2686398"/>
            <a:ext cx="2449812" cy="19702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400" dirty="0" smtClean="0">
                <a:solidFill>
                  <a:srgbClr val="051E4F"/>
                </a:solidFill>
                <a:latin typeface="Avenir Light"/>
                <a:cs typeface="Avenir Light"/>
              </a:rPr>
              <a:t>Instantly</a:t>
            </a:r>
            <a:r>
              <a:rPr kumimoji="1" lang="zh-CN" altLang="en-US" sz="4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know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which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6000" dirty="0" smtClean="0">
                <a:solidFill>
                  <a:srgbClr val="051E4F"/>
                </a:solidFill>
                <a:latin typeface="Avenir Light"/>
                <a:cs typeface="Avenir Light"/>
              </a:rPr>
              <a:t>lane</a:t>
            </a:r>
            <a:r>
              <a:rPr kumimoji="1" lang="zh-CN" altLang="en-US" sz="60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you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are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driving</a:t>
            </a:r>
            <a:r>
              <a:rPr kumimoji="1" lang="zh-CN" altLang="en-US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 </a:t>
            </a:r>
            <a:r>
              <a:rPr kumimoji="1" lang="en-US" altLang="zh-CN" sz="2400" dirty="0" smtClean="0">
                <a:solidFill>
                  <a:srgbClr val="051E4F"/>
                </a:solidFill>
                <a:latin typeface="Avenir Light"/>
                <a:cs typeface="Avenir Light"/>
              </a:rPr>
              <a:t>in</a:t>
            </a:r>
            <a:endParaRPr kumimoji="1" lang="zh-CN" altLang="en-US" sz="2400" dirty="0">
              <a:solidFill>
                <a:srgbClr val="051E4F"/>
              </a:solidFill>
              <a:latin typeface="Avenir Light"/>
              <a:cs typeface="Avenir Light"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287868" y="1417638"/>
            <a:ext cx="2443451" cy="5093199"/>
            <a:chOff x="457200" y="1417638"/>
            <a:chExt cx="2443451" cy="509319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417638"/>
              <a:ext cx="2443451" cy="464255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688621" y="6023207"/>
              <a:ext cx="2042695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Navigation</a:t>
              </a:r>
              <a:r>
                <a:rPr kumimoji="1" lang="zh-CN" altLang="en-US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application</a:t>
              </a:r>
              <a:endParaRPr kumimoji="1" lang="zh-CN" altLang="en-US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683883" y="2915904"/>
            <a:ext cx="148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err="1" smtClean="0">
                <a:latin typeface="Avenir Light"/>
                <a:cs typeface="Avenir Light"/>
              </a:rPr>
              <a:t>InterHelper</a:t>
            </a:r>
            <a:endParaRPr kumimoji="1" lang="zh-CN" altLang="en-US" dirty="0">
              <a:latin typeface="Avenir Light"/>
              <a:cs typeface="Avenir Light"/>
            </a:endParaRPr>
          </a:p>
        </p:txBody>
      </p:sp>
      <p:pic>
        <p:nvPicPr>
          <p:cNvPr id="14" name="图片 13" descr="interse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98" y="1795844"/>
            <a:ext cx="1403018" cy="1028670"/>
          </a:xfrm>
          <a:prstGeom prst="rect">
            <a:avLst/>
          </a:prstGeom>
        </p:spPr>
      </p:pic>
      <p:pic>
        <p:nvPicPr>
          <p:cNvPr id="15" name="图片 14" descr="vsensevv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83" y="3872531"/>
            <a:ext cx="1595241" cy="156826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19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0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Conclusion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47564" cy="4638268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 smtClean="0">
                <a:latin typeface="Avenir Light"/>
                <a:cs typeface="Avenir Light"/>
              </a:rPr>
              <a:t>Proposed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V-Sense,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a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camera</a:t>
            </a:r>
            <a:r>
              <a:rPr kumimoji="1" lang="zh-CN" altLang="en-US" dirty="0" smtClean="0">
                <a:latin typeface="Avenir Light"/>
                <a:cs typeface="Avenir Light"/>
              </a:rPr>
              <a:t>-</a:t>
            </a:r>
            <a:r>
              <a:rPr kumimoji="1" lang="en-US" altLang="zh-CN" dirty="0" smtClean="0">
                <a:latin typeface="Avenir Light"/>
                <a:cs typeface="Avenir Light"/>
              </a:rPr>
              <a:t>free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steering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sensing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applications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on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smartphone</a:t>
            </a:r>
          </a:p>
          <a:p>
            <a:pPr lvl="1"/>
            <a:r>
              <a:rPr kumimoji="1" lang="en-US" altLang="zh-CN" dirty="0" smtClean="0">
                <a:latin typeface="Avenir Light"/>
                <a:cs typeface="Avenir Light"/>
              </a:rPr>
              <a:t>Differentiate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between</a:t>
            </a:r>
          </a:p>
          <a:p>
            <a:pPr lvl="2"/>
            <a:r>
              <a:rPr kumimoji="1" lang="en-US" altLang="zh-CN" dirty="0" smtClean="0">
                <a:latin typeface="Avenir Light"/>
                <a:cs typeface="Avenir Light"/>
              </a:rPr>
              <a:t>Lane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Change</a:t>
            </a:r>
          </a:p>
          <a:p>
            <a:pPr lvl="2"/>
            <a:r>
              <a:rPr kumimoji="1" lang="en-US" altLang="zh-CN" dirty="0" smtClean="0">
                <a:latin typeface="Avenir Light"/>
                <a:cs typeface="Avenir Light"/>
              </a:rPr>
              <a:t>Left/Right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Turn</a:t>
            </a:r>
          </a:p>
          <a:p>
            <a:pPr lvl="2"/>
            <a:r>
              <a:rPr kumimoji="1" lang="en-US" altLang="zh-CN" dirty="0" smtClean="0">
                <a:latin typeface="Avenir Light"/>
                <a:cs typeface="Avenir Light"/>
              </a:rPr>
              <a:t>U-Turn</a:t>
            </a:r>
          </a:p>
          <a:p>
            <a:pPr lvl="2"/>
            <a:r>
              <a:rPr kumimoji="1" lang="en-US" altLang="zh-CN" dirty="0" smtClean="0">
                <a:latin typeface="Avenir Light"/>
                <a:cs typeface="Avenir Light"/>
              </a:rPr>
              <a:t>Driving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on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Curvy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Roads</a:t>
            </a:r>
          </a:p>
          <a:p>
            <a:r>
              <a:rPr kumimoji="1" lang="en-US" altLang="zh-CN" dirty="0" smtClean="0">
                <a:latin typeface="Avenir Light"/>
                <a:cs typeface="Avenir Light"/>
              </a:rPr>
              <a:t>Two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proof-of-concept</a:t>
            </a:r>
            <a:r>
              <a:rPr kumimoji="1" lang="zh-CN" altLang="en-US" dirty="0" smtClean="0">
                <a:latin typeface="Avenir Light"/>
                <a:cs typeface="Avenir Light"/>
              </a:rPr>
              <a:t> </a:t>
            </a:r>
            <a:r>
              <a:rPr kumimoji="1" lang="en-US" altLang="zh-CN" dirty="0" smtClean="0">
                <a:latin typeface="Avenir Light"/>
                <a:cs typeface="Avenir Light"/>
              </a:rPr>
              <a:t>applications</a:t>
            </a:r>
            <a:endParaRPr kumimoji="1" lang="zh-CN" altLang="en-US" dirty="0">
              <a:latin typeface="Avenir Light"/>
              <a:cs typeface="Avenir Ligh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20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Thank you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Avenir Light"/>
                <a:cs typeface="Avenir Light"/>
              </a:rPr>
              <a:t>Q&amp;A</a:t>
            </a:r>
            <a:endParaRPr kumimoji="1" lang="zh-CN" altLang="en-US" dirty="0">
              <a:latin typeface="Avenir Light"/>
              <a:cs typeface="Avenir Ligh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68979" y="647525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21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1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Motivation </a:t>
            </a:r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14280" t="25967" r="18705" b="25495"/>
          <a:stretch/>
        </p:blipFill>
        <p:spPr>
          <a:xfrm>
            <a:off x="5839031" y="1319201"/>
            <a:ext cx="3304353" cy="266306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268663" y="3982263"/>
            <a:ext cx="3607738" cy="254230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268663" y="1426737"/>
            <a:ext cx="4414026" cy="23548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400" dirty="0" smtClean="0">
                <a:solidFill>
                  <a:srgbClr val="D9D9D9"/>
                </a:solidFill>
                <a:latin typeface="Avenir Light"/>
                <a:cs typeface="Avenir Light"/>
              </a:rPr>
              <a:t>Lane marker detection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>
                <a:solidFill>
                  <a:srgbClr val="D9D9D9"/>
                </a:solidFill>
                <a:latin typeface="Avenir Light"/>
                <a:cs typeface="Avenir Light"/>
              </a:rPr>
              <a:t>For departure warning system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>
                <a:solidFill>
                  <a:srgbClr val="D9D9D9"/>
                </a:solidFill>
                <a:latin typeface="Avenir Light"/>
                <a:cs typeface="Avenir Light"/>
              </a:rPr>
              <a:t>Detect car maneuvers</a:t>
            </a:r>
          </a:p>
          <a:p>
            <a:pPr marL="285750" indent="-285750">
              <a:buFont typeface="Arial"/>
              <a:buChar char="•"/>
            </a:pPr>
            <a:endParaRPr kumimoji="1" lang="zh-CN" altLang="en-US" sz="2400" dirty="0">
              <a:solidFill>
                <a:srgbClr val="D9D9D9"/>
              </a:solidFill>
              <a:latin typeface="Avenir Light"/>
              <a:cs typeface="Avenir Ligh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62700" y="4040870"/>
            <a:ext cx="3181300" cy="23548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400" dirty="0" smtClean="0">
                <a:solidFill>
                  <a:srgbClr val="D9D9D9"/>
                </a:solidFill>
                <a:latin typeface="Avenir Light"/>
                <a:cs typeface="Avenir Light"/>
              </a:rPr>
              <a:t>Autonomous vehicle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>
                <a:solidFill>
                  <a:srgbClr val="D9D9D9"/>
                </a:solidFill>
                <a:latin typeface="Avenir Light"/>
                <a:cs typeface="Avenir Light"/>
              </a:rPr>
              <a:t>Detect lane markers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>
                <a:solidFill>
                  <a:srgbClr val="D9D9D9"/>
                </a:solidFill>
                <a:latin typeface="Avenir Light"/>
                <a:cs typeface="Avenir Light"/>
              </a:rPr>
              <a:t>Detect pedestrians and objects on road </a:t>
            </a:r>
          </a:p>
          <a:p>
            <a:pPr marL="285750" indent="-285750">
              <a:buFont typeface="Arial"/>
              <a:buChar char="•"/>
            </a:pPr>
            <a:endParaRPr kumimoji="1" lang="zh-CN" altLang="en-US" sz="2400" dirty="0">
              <a:solidFill>
                <a:srgbClr val="D9D9D9"/>
              </a:solidFill>
              <a:latin typeface="Avenir Light"/>
              <a:cs typeface="Avenir Ligh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2206889"/>
            <a:ext cx="2268663" cy="43176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latin typeface="Avenir Light"/>
                <a:cs typeface="Avenir Light"/>
              </a:rPr>
              <a:t>Seeing</a:t>
            </a:r>
            <a:r>
              <a:rPr kumimoji="1" lang="zh-CN" altLang="en-US" sz="32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3200" dirty="0" smtClean="0">
                <a:latin typeface="Avenir Light"/>
                <a:cs typeface="Avenir Light"/>
              </a:rPr>
              <a:t>is</a:t>
            </a:r>
            <a:r>
              <a:rPr kumimoji="1" lang="zh-CN" altLang="en-US" sz="3200" dirty="0" smtClean="0">
                <a:latin typeface="Avenir Light"/>
                <a:cs typeface="Avenir Light"/>
              </a:rPr>
              <a:t> </a:t>
            </a:r>
            <a:r>
              <a:rPr kumimoji="1" lang="en-US" altLang="zh-CN" sz="3200" dirty="0" smtClean="0">
                <a:latin typeface="Avenir Light"/>
                <a:cs typeface="Avenir Light"/>
              </a:rPr>
              <a:t>believing</a:t>
            </a:r>
            <a:endParaRPr kumimoji="1" lang="zh-CN" altLang="en-US" sz="3200" dirty="0">
              <a:latin typeface="Avenir Light"/>
              <a:cs typeface="Avenir Ligh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0" y="1294543"/>
            <a:ext cx="2268663" cy="1827818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222815" y="2983332"/>
            <a:ext cx="8723293" cy="1826847"/>
            <a:chOff x="329099" y="3335392"/>
            <a:chExt cx="8431738" cy="1826847"/>
          </a:xfrm>
        </p:grpSpPr>
        <p:sp>
          <p:nvSpPr>
            <p:cNvPr id="11" name="圆角矩形 10"/>
            <p:cNvSpPr/>
            <p:nvPr/>
          </p:nvSpPr>
          <p:spPr>
            <a:xfrm>
              <a:off x="329099" y="3335392"/>
              <a:ext cx="8431738" cy="1826847"/>
            </a:xfrm>
            <a:prstGeom prst="roundRect">
              <a:avLst/>
            </a:prstGeom>
            <a:solidFill>
              <a:srgbClr val="FDC7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en-US" altLang="zh-CN" sz="4400" dirty="0" smtClean="0">
                <a:solidFill>
                  <a:srgbClr val="FDC725"/>
                </a:solidFill>
                <a:latin typeface="Adobe Caslon Pro Bold"/>
                <a:cs typeface="Adobe Caslon Pro Bold"/>
              </a:endParaRPr>
            </a:p>
            <a:p>
              <a:pPr algn="ctr"/>
              <a:r>
                <a:rPr kumimoji="1" lang="en-US" altLang="zh-CN" sz="27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Camera is widely</a:t>
              </a:r>
              <a:r>
                <a:rPr kumimoji="1" lang="zh-CN" altLang="en-US" sz="27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 </a:t>
              </a:r>
              <a:r>
                <a:rPr kumimoji="1" lang="en-US" altLang="zh-CN" sz="27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used</a:t>
              </a:r>
              <a:r>
                <a:rPr kumimoji="1" lang="zh-CN" altLang="en-US" sz="27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 </a:t>
              </a:r>
              <a:r>
                <a:rPr kumimoji="1" lang="en-US" altLang="zh-CN" sz="27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in driving assistant systems</a:t>
              </a:r>
              <a:endParaRPr kumimoji="1" lang="zh-CN" altLang="en-US" sz="2700" b="1" dirty="0">
                <a:solidFill>
                  <a:srgbClr val="051E4F"/>
                </a:solidFill>
                <a:latin typeface="Lantinghei SC Extralight"/>
                <a:cs typeface="Lantinghei SC Extralight"/>
              </a:endParaRPr>
            </a:p>
          </p:txBody>
        </p:sp>
        <p:sp>
          <p:nvSpPr>
            <p:cNvPr id="12" name="同侧圆角矩形 11"/>
            <p:cNvSpPr/>
            <p:nvPr/>
          </p:nvSpPr>
          <p:spPr>
            <a:xfrm>
              <a:off x="329099" y="3335392"/>
              <a:ext cx="8431738" cy="834223"/>
            </a:xfrm>
            <a:prstGeom prst="round2SameRect">
              <a:avLst>
                <a:gd name="adj1" fmla="val 36131"/>
                <a:gd name="adj2" fmla="val 0"/>
              </a:avLst>
            </a:prstGeom>
            <a:solidFill>
              <a:srgbClr val="051E4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Seeing</a:t>
              </a:r>
              <a:r>
                <a:rPr kumimoji="1" lang="zh-CN" altLang="en-US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 </a:t>
              </a:r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is</a:t>
              </a:r>
              <a:r>
                <a:rPr kumimoji="1" lang="zh-CN" altLang="en-US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 </a:t>
              </a:r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Believing</a:t>
              </a:r>
              <a:endParaRPr kumimoji="1" lang="zh-CN" altLang="en-US" sz="3600" dirty="0">
                <a:solidFill>
                  <a:srgbClr val="FDC725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2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51E4F"/>
                </a:solidFill>
                <a:latin typeface="Lantinghei SC Extralight"/>
                <a:cs typeface="Lantinghei SC Extralight"/>
              </a:rPr>
              <a:t>Motivation</a:t>
            </a:r>
            <a:endParaRPr kumimoji="1" lang="zh-CN" altLang="en-US" dirty="0">
              <a:solidFill>
                <a:srgbClr val="051E4F"/>
              </a:solidFill>
              <a:latin typeface="Lantinghei SC Extralight"/>
              <a:cs typeface="Lantinghei SC Extra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0917"/>
            <a:ext cx="9144000" cy="56425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29360" y="1856155"/>
            <a:ext cx="6664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Lantinghei SC Extralight"/>
                <a:cs typeface="Lantinghei SC Extralight"/>
              </a:rPr>
              <a:t>Does camera always work?</a:t>
            </a:r>
            <a:endParaRPr kumimoji="1" lang="zh-CN" altLang="en-US" sz="3600" b="1" dirty="0">
              <a:solidFill>
                <a:schemeClr val="tx2">
                  <a:lumMod val="75000"/>
                </a:schemeClr>
              </a:solidFill>
              <a:latin typeface="Lantinghei SC Extralight"/>
              <a:cs typeface="Lantinghei S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8878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51E4F"/>
                </a:solidFill>
              </a:rPr>
              <a:t>Performance of Camera</a:t>
            </a:r>
            <a:endParaRPr kumimoji="1" lang="zh-CN" altLang="en-US" dirty="0">
              <a:solidFill>
                <a:srgbClr val="051E4F"/>
              </a:solidFill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369482" y="1716851"/>
            <a:ext cx="1959865" cy="2256076"/>
            <a:chOff x="683281" y="1706355"/>
            <a:chExt cx="1830710" cy="1924522"/>
          </a:xfrm>
        </p:grpSpPr>
        <p:pic>
          <p:nvPicPr>
            <p:cNvPr id="27" name="图片 26" descr="night_annarbor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281" y="1706355"/>
              <a:ext cx="1830710" cy="1448232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898129" y="3143247"/>
              <a:ext cx="1485492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Lighting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2495082" y="1716851"/>
            <a:ext cx="1931077" cy="2233781"/>
            <a:chOff x="2668804" y="1706355"/>
            <a:chExt cx="1803819" cy="1905504"/>
          </a:xfrm>
        </p:grpSpPr>
        <p:pic>
          <p:nvPicPr>
            <p:cNvPr id="25" name="图片 24" descr="rainy_annarbor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8804" y="1706355"/>
              <a:ext cx="1803819" cy="1429526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2820728" y="3124229"/>
              <a:ext cx="1485492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Weather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6743034" y="1716851"/>
            <a:ext cx="1942786" cy="2247441"/>
            <a:chOff x="6636815" y="1706355"/>
            <a:chExt cx="1814756" cy="1917156"/>
          </a:xfrm>
        </p:grpSpPr>
        <p:pic>
          <p:nvPicPr>
            <p:cNvPr id="23" name="图片 22" descr="phoneinca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6815" y="1706355"/>
              <a:ext cx="1814756" cy="1429526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794101" y="3135881"/>
              <a:ext cx="1485492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Placement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4612296" y="1717760"/>
            <a:ext cx="1937427" cy="2232873"/>
            <a:chOff x="4646493" y="1707130"/>
            <a:chExt cx="1809750" cy="1904729"/>
          </a:xfrm>
        </p:grpSpPr>
        <p:sp>
          <p:nvSpPr>
            <p:cNvPr id="21" name="矩形 20"/>
            <p:cNvSpPr/>
            <p:nvPr/>
          </p:nvSpPr>
          <p:spPr>
            <a:xfrm>
              <a:off x="4813241" y="3124229"/>
              <a:ext cx="1485492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Pavement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22" name="图片 21" descr="bad_roa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6493" y="1707130"/>
              <a:ext cx="1809750" cy="1428750"/>
            </a:xfrm>
            <a:prstGeom prst="rect">
              <a:avLst/>
            </a:prstGeom>
          </p:spPr>
        </p:pic>
      </p:grpSp>
      <p:grpSp>
        <p:nvGrpSpPr>
          <p:cNvPr id="9" name="组 8"/>
          <p:cNvGrpSpPr/>
          <p:nvPr/>
        </p:nvGrpSpPr>
        <p:grpSpPr>
          <a:xfrm>
            <a:off x="369483" y="4059379"/>
            <a:ext cx="1938363" cy="2038953"/>
            <a:chOff x="683282" y="3704624"/>
            <a:chExt cx="1810625" cy="1739308"/>
          </a:xfrm>
        </p:grpSpPr>
        <p:pic>
          <p:nvPicPr>
            <p:cNvPr id="19" name="图片 18" descr="ionroad_die1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282" y="3704624"/>
              <a:ext cx="1810624" cy="1251678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683283" y="4956302"/>
              <a:ext cx="1810624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Heavy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Shadow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2495082" y="4059379"/>
            <a:ext cx="1938362" cy="2038953"/>
            <a:chOff x="2668804" y="3704624"/>
            <a:chExt cx="1810624" cy="1739308"/>
          </a:xfrm>
        </p:grpSpPr>
        <p:pic>
          <p:nvPicPr>
            <p:cNvPr id="17" name="图片 16" descr="ionroad_die2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8804" y="3704624"/>
              <a:ext cx="1803819" cy="1251678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2668804" y="4956302"/>
              <a:ext cx="1810624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No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Lane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 10"/>
          <p:cNvGrpSpPr/>
          <p:nvPr/>
        </p:nvGrpSpPr>
        <p:grpSpPr>
          <a:xfrm>
            <a:off x="4533237" y="4059379"/>
            <a:ext cx="2117214" cy="2038953"/>
            <a:chOff x="4572644" y="3704624"/>
            <a:chExt cx="1977689" cy="1739308"/>
          </a:xfrm>
        </p:grpSpPr>
        <p:pic>
          <p:nvPicPr>
            <p:cNvPr id="15" name="图片 14" descr="ionroad_die3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9729" y="3704624"/>
              <a:ext cx="1826514" cy="125167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4572644" y="4956302"/>
              <a:ext cx="1977689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Sunlight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Reflection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组 11"/>
          <p:cNvGrpSpPr/>
          <p:nvPr/>
        </p:nvGrpSpPr>
        <p:grpSpPr>
          <a:xfrm>
            <a:off x="6743034" y="4059379"/>
            <a:ext cx="1943765" cy="2038953"/>
            <a:chOff x="6636815" y="3704624"/>
            <a:chExt cx="1815671" cy="1739308"/>
          </a:xfrm>
        </p:grpSpPr>
        <p:pic>
          <p:nvPicPr>
            <p:cNvPr id="13" name="图片 12" descr="ionroad_die4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6815" y="3704624"/>
              <a:ext cx="1815671" cy="1251678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6636815" y="4956302"/>
              <a:ext cx="1810624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Sharp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Turn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4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3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51E4F"/>
                </a:solidFill>
              </a:rPr>
              <a:t>Performance of Camera</a:t>
            </a:r>
            <a:endParaRPr kumimoji="1" lang="zh-CN" altLang="en-US" dirty="0">
              <a:solidFill>
                <a:srgbClr val="051E4F"/>
              </a:solidFill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369482" y="1716851"/>
            <a:ext cx="8317317" cy="4381481"/>
            <a:chOff x="683281" y="1706355"/>
            <a:chExt cx="7769205" cy="3737577"/>
          </a:xfrm>
        </p:grpSpPr>
        <p:grpSp>
          <p:nvGrpSpPr>
            <p:cNvPr id="6" name="组 5"/>
            <p:cNvGrpSpPr/>
            <p:nvPr/>
          </p:nvGrpSpPr>
          <p:grpSpPr>
            <a:xfrm>
              <a:off x="683281" y="1706355"/>
              <a:ext cx="1830710" cy="1924522"/>
              <a:chOff x="683281" y="1706355"/>
              <a:chExt cx="1830710" cy="1924522"/>
            </a:xfrm>
          </p:grpSpPr>
          <p:pic>
            <p:nvPicPr>
              <p:cNvPr id="28" name="图片 27" descr="night_annarbor.jpg"/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3281" y="1706355"/>
                <a:ext cx="1830710" cy="1448232"/>
              </a:xfrm>
              <a:prstGeom prst="rect">
                <a:avLst/>
              </a:prstGeom>
            </p:spPr>
          </p:pic>
          <p:sp>
            <p:nvSpPr>
              <p:cNvPr id="29" name="矩形 28"/>
              <p:cNvSpPr/>
              <p:nvPr/>
            </p:nvSpPr>
            <p:spPr>
              <a:xfrm>
                <a:off x="898129" y="3143247"/>
                <a:ext cx="1485492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chemeClr val="bg1">
                        <a:lumMod val="85000"/>
                      </a:schemeClr>
                    </a:solidFill>
                  </a:rPr>
                  <a:t>Lighting</a:t>
                </a:r>
                <a:endParaRPr kumimoji="1" lang="zh-CN" alt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7" name="组 6"/>
            <p:cNvGrpSpPr/>
            <p:nvPr/>
          </p:nvGrpSpPr>
          <p:grpSpPr>
            <a:xfrm>
              <a:off x="2668804" y="1706355"/>
              <a:ext cx="1803819" cy="1905504"/>
              <a:chOff x="2668804" y="1706355"/>
              <a:chExt cx="1803819" cy="1905504"/>
            </a:xfrm>
          </p:grpSpPr>
          <p:pic>
            <p:nvPicPr>
              <p:cNvPr id="26" name="图片 25" descr="rainy_annarbor.jp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8804" y="1706355"/>
                <a:ext cx="1803819" cy="1429526"/>
              </a:xfrm>
              <a:prstGeom prst="rect">
                <a:avLst/>
              </a:prstGeom>
            </p:spPr>
          </p:pic>
          <p:sp>
            <p:nvSpPr>
              <p:cNvPr id="27" name="矩形 26"/>
              <p:cNvSpPr/>
              <p:nvPr/>
            </p:nvSpPr>
            <p:spPr>
              <a:xfrm>
                <a:off x="2820728" y="3124229"/>
                <a:ext cx="1485492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Weather</a:t>
                </a:r>
                <a:endParaRPr kumimoji="1" lang="zh-CN" altLang="en-US" dirty="0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8" name="组 7"/>
            <p:cNvGrpSpPr/>
            <p:nvPr/>
          </p:nvGrpSpPr>
          <p:grpSpPr>
            <a:xfrm>
              <a:off x="6636815" y="1706355"/>
              <a:ext cx="1814756" cy="1917156"/>
              <a:chOff x="6636815" y="1706355"/>
              <a:chExt cx="1814756" cy="1917156"/>
            </a:xfrm>
          </p:grpSpPr>
          <p:pic>
            <p:nvPicPr>
              <p:cNvPr id="24" name="图片 23" descr="phoneincar.jpg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6815" y="1706355"/>
                <a:ext cx="1814756" cy="1429526"/>
              </a:xfrm>
              <a:prstGeom prst="rect">
                <a:avLst/>
              </a:prstGeom>
            </p:spPr>
          </p:pic>
          <p:sp>
            <p:nvSpPr>
              <p:cNvPr id="25" name="矩形 24"/>
              <p:cNvSpPr/>
              <p:nvPr/>
            </p:nvSpPr>
            <p:spPr>
              <a:xfrm>
                <a:off x="6794101" y="3135881"/>
                <a:ext cx="1485492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Placement</a:t>
                </a:r>
                <a:endParaRPr kumimoji="1" lang="zh-CN" altLang="en-US" dirty="0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9" name="组 8"/>
            <p:cNvGrpSpPr/>
            <p:nvPr/>
          </p:nvGrpSpPr>
          <p:grpSpPr>
            <a:xfrm>
              <a:off x="4646493" y="1707130"/>
              <a:ext cx="1809750" cy="1904729"/>
              <a:chOff x="4646493" y="1707130"/>
              <a:chExt cx="1809750" cy="1904729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4813241" y="3124229"/>
                <a:ext cx="1485492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Pavement</a:t>
                </a:r>
                <a:endParaRPr kumimoji="1" lang="zh-CN" altLang="en-US" dirty="0">
                  <a:solidFill>
                    <a:srgbClr val="D9D9D9"/>
                  </a:solidFill>
                </a:endParaRPr>
              </a:p>
            </p:txBody>
          </p:sp>
          <p:pic>
            <p:nvPicPr>
              <p:cNvPr id="23" name="图片 22" descr="bad_road.jp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6493" y="1707130"/>
                <a:ext cx="1809750" cy="1428750"/>
              </a:xfrm>
              <a:prstGeom prst="rect">
                <a:avLst/>
              </a:prstGeom>
            </p:spPr>
          </p:pic>
        </p:grpSp>
        <p:grpSp>
          <p:nvGrpSpPr>
            <p:cNvPr id="10" name="组 9"/>
            <p:cNvGrpSpPr/>
            <p:nvPr/>
          </p:nvGrpSpPr>
          <p:grpSpPr>
            <a:xfrm>
              <a:off x="683282" y="3704624"/>
              <a:ext cx="1810625" cy="1739308"/>
              <a:chOff x="683282" y="3704624"/>
              <a:chExt cx="1810625" cy="1739308"/>
            </a:xfrm>
          </p:grpSpPr>
          <p:pic>
            <p:nvPicPr>
              <p:cNvPr id="20" name="图片 19" descr="ionroad_die1.jpg"/>
              <p:cNvPicPr>
                <a:picLocks noChangeAspect="1"/>
              </p:cNvPicPr>
              <p:nvPr/>
            </p:nvPicPr>
            <p:blipFill>
              <a:blip r:embed="rId6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3282" y="3704624"/>
                <a:ext cx="1810624" cy="1251678"/>
              </a:xfrm>
              <a:prstGeom prst="rect">
                <a:avLst/>
              </a:prstGeom>
            </p:spPr>
          </p:pic>
          <p:sp>
            <p:nvSpPr>
              <p:cNvPr id="21" name="矩形 20"/>
              <p:cNvSpPr/>
              <p:nvPr/>
            </p:nvSpPr>
            <p:spPr>
              <a:xfrm>
                <a:off x="683283" y="4956302"/>
                <a:ext cx="1810624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Heavy</a:t>
                </a:r>
                <a:r>
                  <a:rPr kumimoji="1" lang="zh-CN" altLang="en-US" dirty="0" smtClean="0">
                    <a:solidFill>
                      <a:srgbClr val="D9D9D9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Shadow</a:t>
                </a:r>
                <a:endParaRPr kumimoji="1" lang="zh-CN" altLang="en-US" dirty="0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1" name="组 10"/>
            <p:cNvGrpSpPr/>
            <p:nvPr/>
          </p:nvGrpSpPr>
          <p:grpSpPr>
            <a:xfrm>
              <a:off x="2668804" y="3704624"/>
              <a:ext cx="1810624" cy="1739308"/>
              <a:chOff x="2668804" y="3704624"/>
              <a:chExt cx="1810624" cy="1739308"/>
            </a:xfrm>
          </p:grpSpPr>
          <p:pic>
            <p:nvPicPr>
              <p:cNvPr id="18" name="图片 17" descr="ionroad_die2.jpg"/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8804" y="3704624"/>
                <a:ext cx="1803819" cy="1251678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/>
            </p:nvSpPr>
            <p:spPr>
              <a:xfrm>
                <a:off x="2668804" y="4956302"/>
                <a:ext cx="1810624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No</a:t>
                </a:r>
                <a:r>
                  <a:rPr kumimoji="1" lang="zh-CN" altLang="en-US" dirty="0" smtClean="0">
                    <a:solidFill>
                      <a:srgbClr val="D9D9D9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Lane</a:t>
                </a:r>
                <a:endParaRPr kumimoji="1" lang="zh-CN" altLang="en-US" dirty="0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2" name="组 11"/>
            <p:cNvGrpSpPr/>
            <p:nvPr/>
          </p:nvGrpSpPr>
          <p:grpSpPr>
            <a:xfrm>
              <a:off x="4572644" y="3704624"/>
              <a:ext cx="1977689" cy="1739308"/>
              <a:chOff x="4572644" y="3704624"/>
              <a:chExt cx="1977689" cy="1739308"/>
            </a:xfrm>
          </p:grpSpPr>
          <p:pic>
            <p:nvPicPr>
              <p:cNvPr id="16" name="图片 15" descr="ionroad_die3.jpg"/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9729" y="3704624"/>
                <a:ext cx="1826514" cy="1251678"/>
              </a:xfrm>
              <a:prstGeom prst="rect">
                <a:avLst/>
              </a:prstGeom>
            </p:spPr>
          </p:pic>
          <p:sp>
            <p:nvSpPr>
              <p:cNvPr id="17" name="矩形 16"/>
              <p:cNvSpPr/>
              <p:nvPr/>
            </p:nvSpPr>
            <p:spPr>
              <a:xfrm>
                <a:off x="4572644" y="4956302"/>
                <a:ext cx="1977689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Sunlight</a:t>
                </a:r>
                <a:r>
                  <a:rPr kumimoji="1" lang="zh-CN" altLang="en-US" dirty="0" smtClean="0">
                    <a:solidFill>
                      <a:srgbClr val="D9D9D9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Reflection</a:t>
                </a:r>
                <a:endParaRPr kumimoji="1" lang="zh-CN" altLang="en-US" dirty="0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3" name="组 12"/>
            <p:cNvGrpSpPr/>
            <p:nvPr/>
          </p:nvGrpSpPr>
          <p:grpSpPr>
            <a:xfrm>
              <a:off x="6636815" y="3704624"/>
              <a:ext cx="1815671" cy="1739308"/>
              <a:chOff x="6636815" y="3704624"/>
              <a:chExt cx="1815671" cy="1739308"/>
            </a:xfrm>
          </p:grpSpPr>
          <p:pic>
            <p:nvPicPr>
              <p:cNvPr id="14" name="图片 13" descr="ionroad_die4.jpg"/>
              <p:cNvPicPr>
                <a:picLocks noChangeAspect="1"/>
              </p:cNvPicPr>
              <p:nvPr/>
            </p:nvPicPr>
            <p:blipFill>
              <a:blip r:embed="rId9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6815" y="3704624"/>
                <a:ext cx="1815671" cy="1251678"/>
              </a:xfrm>
              <a:prstGeom prst="rect">
                <a:avLst/>
              </a:prstGeom>
            </p:spPr>
          </p:pic>
          <p:sp>
            <p:nvSpPr>
              <p:cNvPr id="15" name="矩形 14"/>
              <p:cNvSpPr/>
              <p:nvPr/>
            </p:nvSpPr>
            <p:spPr>
              <a:xfrm>
                <a:off x="6636815" y="4956302"/>
                <a:ext cx="1810624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Sharp</a:t>
                </a:r>
                <a:r>
                  <a:rPr kumimoji="1" lang="zh-CN" altLang="en-US" dirty="0" smtClean="0">
                    <a:solidFill>
                      <a:srgbClr val="D9D9D9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D9D9D9"/>
                    </a:solidFill>
                  </a:rPr>
                  <a:t>Turn</a:t>
                </a:r>
                <a:endParaRPr kumimoji="1" lang="zh-CN" altLang="en-US" dirty="0">
                  <a:solidFill>
                    <a:srgbClr val="D9D9D9"/>
                  </a:solidFill>
                </a:endParaRPr>
              </a:p>
            </p:txBody>
          </p:sp>
        </p:grpSp>
      </p:grpSp>
      <p:grpSp>
        <p:nvGrpSpPr>
          <p:cNvPr id="34" name="组 33"/>
          <p:cNvGrpSpPr/>
          <p:nvPr/>
        </p:nvGrpSpPr>
        <p:grpSpPr>
          <a:xfrm>
            <a:off x="369482" y="2681055"/>
            <a:ext cx="8431738" cy="1826847"/>
            <a:chOff x="329099" y="3335392"/>
            <a:chExt cx="8431738" cy="1826847"/>
          </a:xfrm>
        </p:grpSpPr>
        <p:sp>
          <p:nvSpPr>
            <p:cNvPr id="35" name="圆角矩形 34"/>
            <p:cNvSpPr/>
            <p:nvPr/>
          </p:nvSpPr>
          <p:spPr>
            <a:xfrm>
              <a:off x="329099" y="3335392"/>
              <a:ext cx="8431738" cy="1826847"/>
            </a:xfrm>
            <a:prstGeom prst="roundRect">
              <a:avLst/>
            </a:prstGeom>
            <a:solidFill>
              <a:srgbClr val="FDC7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en-US" altLang="zh-CN" sz="4400" dirty="0" smtClean="0">
                <a:solidFill>
                  <a:srgbClr val="FDC725"/>
                </a:solidFill>
                <a:latin typeface="Adobe Caslon Pro Bold"/>
                <a:cs typeface="Adobe Caslon Pro Bold"/>
              </a:endParaRPr>
            </a:p>
            <a:p>
              <a:pPr algn="ctr"/>
              <a:r>
                <a:rPr kumimoji="1" lang="en-US" altLang="zh-CN" sz="27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Visibility of road objects can be easily</a:t>
              </a:r>
              <a:r>
                <a:rPr kumimoji="1" lang="zh-CN" altLang="en-US" sz="27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 </a:t>
              </a:r>
              <a:r>
                <a:rPr kumimoji="1" lang="en-US" altLang="zh-CN" sz="27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distorted</a:t>
              </a:r>
              <a:endParaRPr kumimoji="1" lang="zh-CN" altLang="en-US" sz="2700" b="1" dirty="0">
                <a:solidFill>
                  <a:srgbClr val="051E4F"/>
                </a:solidFill>
                <a:latin typeface="Lantinghei SC Extralight"/>
                <a:cs typeface="Lantinghei SC Extralight"/>
              </a:endParaRPr>
            </a:p>
          </p:txBody>
        </p:sp>
        <p:sp>
          <p:nvSpPr>
            <p:cNvPr id="36" name="同侧圆角矩形 35"/>
            <p:cNvSpPr/>
            <p:nvPr/>
          </p:nvSpPr>
          <p:spPr>
            <a:xfrm>
              <a:off x="329099" y="3335392"/>
              <a:ext cx="8431738" cy="834223"/>
            </a:xfrm>
            <a:prstGeom prst="round2SameRect">
              <a:avLst>
                <a:gd name="adj1" fmla="val 36131"/>
                <a:gd name="adj2" fmla="val 0"/>
              </a:avLst>
            </a:prstGeom>
            <a:solidFill>
              <a:srgbClr val="051E4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Camera</a:t>
              </a:r>
              <a:r>
                <a:rPr kumimoji="1" lang="zh-CN" altLang="en-US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 </a:t>
              </a:r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is</a:t>
              </a:r>
              <a:r>
                <a:rPr kumimoji="1" lang="zh-CN" altLang="en-US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 </a:t>
              </a:r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not</a:t>
              </a:r>
              <a:r>
                <a:rPr kumimoji="1" lang="zh-CN" altLang="en-US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 </a:t>
              </a:r>
              <a:r>
                <a:rPr kumimoji="1" lang="en-US" altLang="zh-CN" sz="3600" dirty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r</a:t>
              </a:r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eliable</a:t>
              </a:r>
              <a:r>
                <a:rPr kumimoji="1" lang="zh-CN" altLang="en-US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 </a:t>
              </a:r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for</a:t>
              </a:r>
              <a:r>
                <a:rPr kumimoji="1" lang="zh-CN" altLang="en-US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 </a:t>
              </a:r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in-car</a:t>
              </a:r>
              <a:r>
                <a:rPr kumimoji="1" lang="zh-CN" altLang="en-US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 </a:t>
              </a:r>
              <a:r>
                <a:rPr kumimoji="1" lang="en-US" altLang="zh-CN" sz="3600" dirty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p</a:t>
              </a:r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urpose</a:t>
              </a:r>
              <a:endParaRPr kumimoji="1" lang="zh-CN" altLang="en-US" sz="3600" dirty="0">
                <a:solidFill>
                  <a:srgbClr val="FDC725"/>
                </a:solidFill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4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1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51E4F"/>
                </a:solidFill>
                <a:latin typeface="Lantinghei SC Extralight"/>
                <a:cs typeface="Lantinghei SC Extralight"/>
              </a:rPr>
              <a:t>Sole-reliance on Camera</a:t>
            </a:r>
            <a:endParaRPr kumimoji="1" lang="zh-CN" altLang="en-US" dirty="0">
              <a:solidFill>
                <a:srgbClr val="051E4F"/>
              </a:solidFill>
              <a:latin typeface="Lantinghei SC Extralight"/>
              <a:cs typeface="Lantinghei SC Extralight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-1690" y="1630146"/>
            <a:ext cx="2794422" cy="2247706"/>
            <a:chOff x="355140" y="1417637"/>
            <a:chExt cx="2588895" cy="202051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140" y="1417637"/>
              <a:ext cx="2588895" cy="1553337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898129" y="2950522"/>
              <a:ext cx="1485492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err="1" smtClean="0">
                  <a:solidFill>
                    <a:schemeClr val="tx1"/>
                  </a:solidFill>
                </a:rPr>
                <a:t>iOnRoad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app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-171809" y="3900604"/>
            <a:ext cx="3051188" cy="2248857"/>
            <a:chOff x="197533" y="3458604"/>
            <a:chExt cx="2826777" cy="202155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10"/>
            <a:stretch/>
          </p:blipFill>
          <p:spPr>
            <a:xfrm>
              <a:off x="355140" y="3458604"/>
              <a:ext cx="2588895" cy="1510726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97533" y="4992524"/>
              <a:ext cx="2826777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nl-NL" altLang="zh-CN" dirty="0" smtClean="0">
                  <a:solidFill>
                    <a:schemeClr val="tx1"/>
                  </a:solidFill>
                </a:rPr>
                <a:t>Citroën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DS5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LDW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System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2879381" y="1610673"/>
            <a:ext cx="3022355" cy="2267179"/>
            <a:chOff x="3024311" y="1400132"/>
            <a:chExt cx="2800064" cy="20380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4311" y="1400132"/>
              <a:ext cx="2800064" cy="1570842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635962" y="2950522"/>
              <a:ext cx="1773041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err="1" smtClean="0">
                  <a:solidFill>
                    <a:schemeClr val="tx1"/>
                  </a:solidFill>
                </a:rPr>
                <a:t>BlackSensor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app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 8"/>
          <p:cNvGrpSpPr/>
          <p:nvPr/>
        </p:nvGrpSpPr>
        <p:grpSpPr>
          <a:xfrm>
            <a:off x="2879381" y="3900604"/>
            <a:ext cx="3022355" cy="2248857"/>
            <a:chOff x="3024311" y="3458604"/>
            <a:chExt cx="2800064" cy="2021550"/>
          </a:xfrm>
        </p:grpSpPr>
        <p:sp>
          <p:nvSpPr>
            <p:cNvPr id="13" name="矩形 12"/>
            <p:cNvSpPr/>
            <p:nvPr/>
          </p:nvSpPr>
          <p:spPr>
            <a:xfrm>
              <a:off x="3024311" y="4992524"/>
              <a:ext cx="2800064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Volvo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CX90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LDW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System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4311" y="3458604"/>
              <a:ext cx="2800064" cy="1510726"/>
            </a:xfrm>
            <a:prstGeom prst="rect">
              <a:avLst/>
            </a:prstGeom>
          </p:spPr>
        </p:pic>
      </p:grpSp>
      <p:grpSp>
        <p:nvGrpSpPr>
          <p:cNvPr id="10" name="组 9"/>
          <p:cNvGrpSpPr/>
          <p:nvPr/>
        </p:nvGrpSpPr>
        <p:grpSpPr>
          <a:xfrm>
            <a:off x="5904685" y="3877852"/>
            <a:ext cx="3238699" cy="2271609"/>
            <a:chOff x="5827108" y="3438152"/>
            <a:chExt cx="3000496" cy="2042002"/>
          </a:xfrm>
        </p:grpSpPr>
        <p:sp>
          <p:nvSpPr>
            <p:cNvPr id="11" name="矩形 10"/>
            <p:cNvSpPr/>
            <p:nvPr/>
          </p:nvSpPr>
          <p:spPr>
            <a:xfrm>
              <a:off x="6606951" y="4992524"/>
              <a:ext cx="1485492" cy="487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tx1"/>
                  </a:solidFill>
                </a:rPr>
                <a:t>CarSafe</a:t>
              </a:r>
              <a:r>
                <a:rPr kumimoji="1"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tx1"/>
                  </a:solidFill>
                </a:rPr>
                <a:t>app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7108" y="3438152"/>
              <a:ext cx="3000496" cy="1626075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0127" y="1606510"/>
            <a:ext cx="3123257" cy="1758436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142047" y="3312819"/>
            <a:ext cx="2780547" cy="5424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chemeClr val="tx1"/>
                </a:solidFill>
              </a:rPr>
              <a:t>Augmented</a:t>
            </a:r>
            <a:r>
              <a:rPr kumimoji="1" lang="zh-CN" altLang="en-US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</a:rPr>
              <a:t>Driving</a:t>
            </a:r>
            <a:r>
              <a:rPr kumimoji="1" lang="zh-CN" altLang="en-US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</a:rPr>
              <a:t>app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5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7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051E4F"/>
                </a:solidFill>
                <a:latin typeface="Lantinghei SC Extralight"/>
                <a:cs typeface="Lantinghei SC Extralight"/>
              </a:rPr>
              <a:t>Sole-reliance on Camera</a:t>
            </a:r>
            <a:endParaRPr kumimoji="1" lang="zh-CN" altLang="en-US" dirty="0">
              <a:solidFill>
                <a:srgbClr val="051E4F"/>
              </a:solidFill>
              <a:latin typeface="Lantinghei SC Extralight"/>
              <a:cs typeface="Lantinghei SC Extralight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-1690" y="1591200"/>
            <a:ext cx="9145074" cy="4558261"/>
            <a:chOff x="355140" y="1382627"/>
            <a:chExt cx="8472464" cy="4097527"/>
          </a:xfrm>
        </p:grpSpPr>
        <p:grpSp>
          <p:nvGrpSpPr>
            <p:cNvPr id="5" name="组 4"/>
            <p:cNvGrpSpPr/>
            <p:nvPr/>
          </p:nvGrpSpPr>
          <p:grpSpPr>
            <a:xfrm>
              <a:off x="355140" y="1417637"/>
              <a:ext cx="2588895" cy="2020515"/>
              <a:chOff x="355140" y="1417637"/>
              <a:chExt cx="2588895" cy="2020515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</a:blip>
              <a:stretch>
                <a:fillRect/>
              </a:stretch>
            </p:blipFill>
            <p:spPr>
              <a:xfrm>
                <a:off x="355140" y="1417637"/>
                <a:ext cx="2588895" cy="1553337"/>
              </a:xfrm>
              <a:prstGeom prst="rect">
                <a:avLst/>
              </a:prstGeom>
            </p:spPr>
          </p:pic>
          <p:sp>
            <p:nvSpPr>
              <p:cNvPr id="22" name="矩形 21"/>
              <p:cNvSpPr/>
              <p:nvPr/>
            </p:nvSpPr>
            <p:spPr>
              <a:xfrm>
                <a:off x="898129" y="2950522"/>
                <a:ext cx="1485492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iOnRoad</a:t>
                </a:r>
                <a:r>
                  <a:rPr kumimoji="1" lang="zh-CN" altLang="en-US" dirty="0" smtClean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chemeClr val="bg1">
                        <a:lumMod val="75000"/>
                      </a:schemeClr>
                    </a:solidFill>
                  </a:rPr>
                  <a:t>app</a:t>
                </a:r>
                <a:endParaRPr kumimoji="1" lang="zh-CN" alt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6" name="组 5"/>
            <p:cNvGrpSpPr/>
            <p:nvPr/>
          </p:nvGrpSpPr>
          <p:grpSpPr>
            <a:xfrm>
              <a:off x="355140" y="3451642"/>
              <a:ext cx="2576041" cy="2021471"/>
              <a:chOff x="355140" y="3451642"/>
              <a:chExt cx="2576041" cy="2021471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</a:blip>
              <a:stretch>
                <a:fillRect/>
              </a:stretch>
            </p:blipFill>
            <p:spPr>
              <a:xfrm>
                <a:off x="355140" y="3451642"/>
                <a:ext cx="2576041" cy="1517688"/>
              </a:xfrm>
              <a:prstGeom prst="rect">
                <a:avLst/>
              </a:prstGeom>
            </p:spPr>
          </p:pic>
          <p:sp>
            <p:nvSpPr>
              <p:cNvPr id="20" name="矩形 19"/>
              <p:cNvSpPr/>
              <p:nvPr/>
            </p:nvSpPr>
            <p:spPr>
              <a:xfrm>
                <a:off x="355140" y="4985483"/>
                <a:ext cx="2576041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Augmented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Driving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app</a:t>
                </a:r>
                <a:endParaRPr kumimoji="1" lang="zh-CN" altLang="en-US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7" name="组 6"/>
            <p:cNvGrpSpPr/>
            <p:nvPr/>
          </p:nvGrpSpPr>
          <p:grpSpPr>
            <a:xfrm>
              <a:off x="5934060" y="1382627"/>
              <a:ext cx="2826778" cy="2075977"/>
              <a:chOff x="5934060" y="1382627"/>
              <a:chExt cx="2826778" cy="2075977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4060" y="1382627"/>
                <a:ext cx="2826778" cy="1588347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5934060" y="2970974"/>
                <a:ext cx="2826777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nl-NL" altLang="zh-CN" dirty="0" smtClean="0">
                    <a:solidFill>
                      <a:srgbClr val="BFBFBF"/>
                    </a:solidFill>
                  </a:rPr>
                  <a:t>Citroën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DS5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LDW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System</a:t>
                </a:r>
                <a:endParaRPr kumimoji="1" lang="zh-CN" altLang="en-US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8" name="组 7"/>
            <p:cNvGrpSpPr/>
            <p:nvPr/>
          </p:nvGrpSpPr>
          <p:grpSpPr>
            <a:xfrm>
              <a:off x="3024311" y="1400132"/>
              <a:ext cx="2800064" cy="2038020"/>
              <a:chOff x="3024311" y="1400132"/>
              <a:chExt cx="2800064" cy="2038020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</a:blip>
              <a:stretch>
                <a:fillRect/>
              </a:stretch>
            </p:blipFill>
            <p:spPr>
              <a:xfrm>
                <a:off x="3024311" y="1400132"/>
                <a:ext cx="2800064" cy="1570842"/>
              </a:xfrm>
              <a:prstGeom prst="rect">
                <a:avLst/>
              </a:prstGeom>
            </p:spPr>
          </p:pic>
          <p:sp>
            <p:nvSpPr>
              <p:cNvPr id="16" name="矩形 15"/>
              <p:cNvSpPr/>
              <p:nvPr/>
            </p:nvSpPr>
            <p:spPr>
              <a:xfrm>
                <a:off x="3635962" y="2950522"/>
                <a:ext cx="1773041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err="1" smtClean="0">
                    <a:solidFill>
                      <a:srgbClr val="BFBFBF"/>
                    </a:solidFill>
                  </a:rPr>
                  <a:t>BlackSensor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app</a:t>
                </a:r>
                <a:endParaRPr kumimoji="1" lang="zh-CN" altLang="en-US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9" name="组 8"/>
            <p:cNvGrpSpPr/>
            <p:nvPr/>
          </p:nvGrpSpPr>
          <p:grpSpPr>
            <a:xfrm>
              <a:off x="3024311" y="3458604"/>
              <a:ext cx="2800064" cy="2021550"/>
              <a:chOff x="3024311" y="3458604"/>
              <a:chExt cx="2800064" cy="202155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3024311" y="4992524"/>
                <a:ext cx="2800064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Volvo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CX90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LDW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System</a:t>
                </a:r>
                <a:endParaRPr kumimoji="1" lang="zh-CN" altLang="en-US" dirty="0">
                  <a:solidFill>
                    <a:srgbClr val="BFBFBF"/>
                  </a:solidFill>
                </a:endParaRPr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6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24311" y="3458604"/>
                <a:ext cx="2800064" cy="1510726"/>
              </a:xfrm>
              <a:prstGeom prst="rect">
                <a:avLst/>
              </a:prstGeom>
            </p:spPr>
          </p:pic>
        </p:grpSp>
        <p:grpSp>
          <p:nvGrpSpPr>
            <p:cNvPr id="10" name="组 9"/>
            <p:cNvGrpSpPr/>
            <p:nvPr/>
          </p:nvGrpSpPr>
          <p:grpSpPr>
            <a:xfrm>
              <a:off x="5827108" y="3438152"/>
              <a:ext cx="3000496" cy="2042002"/>
              <a:chOff x="5827108" y="3438152"/>
              <a:chExt cx="3000496" cy="2042002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6606951" y="4992524"/>
                <a:ext cx="1485492" cy="4876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CarSafe</a:t>
                </a:r>
                <a:r>
                  <a:rPr kumimoji="1" lang="zh-CN" altLang="en-US" dirty="0" smtClean="0">
                    <a:solidFill>
                      <a:srgbClr val="BFBFBF"/>
                    </a:solidFill>
                  </a:rPr>
                  <a:t> </a:t>
                </a:r>
                <a:r>
                  <a:rPr kumimoji="1" lang="en-US" altLang="zh-CN" dirty="0" smtClean="0">
                    <a:solidFill>
                      <a:srgbClr val="BFBFBF"/>
                    </a:solidFill>
                  </a:rPr>
                  <a:t>app</a:t>
                </a:r>
                <a:endParaRPr kumimoji="1" lang="zh-CN" altLang="en-US" dirty="0">
                  <a:solidFill>
                    <a:srgbClr val="BFBFBF"/>
                  </a:solidFill>
                </a:endParaRPr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5827108" y="3438152"/>
                <a:ext cx="3000496" cy="1626075"/>
              </a:xfrm>
              <a:prstGeom prst="rect">
                <a:avLst/>
              </a:prstGeom>
            </p:spPr>
          </p:pic>
        </p:grpSp>
      </p:grpSp>
      <p:grpSp>
        <p:nvGrpSpPr>
          <p:cNvPr id="28" name="组 27"/>
          <p:cNvGrpSpPr/>
          <p:nvPr/>
        </p:nvGrpSpPr>
        <p:grpSpPr>
          <a:xfrm>
            <a:off x="341079" y="2797693"/>
            <a:ext cx="8618761" cy="1826847"/>
            <a:chOff x="329099" y="3335392"/>
            <a:chExt cx="8431738" cy="1826847"/>
          </a:xfrm>
        </p:grpSpPr>
        <p:sp>
          <p:nvSpPr>
            <p:cNvPr id="29" name="圆角矩形 28"/>
            <p:cNvSpPr/>
            <p:nvPr/>
          </p:nvSpPr>
          <p:spPr>
            <a:xfrm>
              <a:off x="329099" y="3335392"/>
              <a:ext cx="8431738" cy="1826847"/>
            </a:xfrm>
            <a:prstGeom prst="roundRect">
              <a:avLst/>
            </a:prstGeom>
            <a:solidFill>
              <a:srgbClr val="FDC7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en-US" altLang="zh-CN" sz="4400" dirty="0" smtClean="0">
                <a:solidFill>
                  <a:srgbClr val="FDC725"/>
                </a:solidFill>
                <a:latin typeface="Adobe Caslon Pro Bold"/>
                <a:cs typeface="Adobe Caslon Pro Bold"/>
              </a:endParaRPr>
            </a:p>
            <a:p>
              <a:pPr algn="ctr"/>
              <a:r>
                <a:rPr kumimoji="1" lang="en-US" altLang="zh-CN" sz="32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	Sense the maneuvers </a:t>
              </a:r>
              <a:r>
                <a:rPr kumimoji="1" lang="en-US" altLang="zh-CN" sz="3200" b="1" dirty="0" smtClean="0">
                  <a:solidFill>
                    <a:srgbClr val="FF0000"/>
                  </a:solidFill>
                  <a:latin typeface="Lantinghei SC Extralight"/>
                  <a:cs typeface="Lantinghei SC Extralight"/>
                </a:rPr>
                <a:t>w/o</a:t>
              </a:r>
              <a:r>
                <a:rPr kumimoji="1" lang="en-US" altLang="zh-CN" sz="3200" b="1" dirty="0" smtClean="0">
                  <a:solidFill>
                    <a:srgbClr val="051E4F"/>
                  </a:solidFill>
                  <a:latin typeface="Lantinghei SC Extralight"/>
                  <a:cs typeface="Lantinghei SC Extralight"/>
                </a:rPr>
                <a:t> using camera</a:t>
              </a:r>
              <a:endParaRPr kumimoji="1" lang="zh-CN" altLang="en-US" sz="3200" b="1" dirty="0">
                <a:solidFill>
                  <a:srgbClr val="051E4F"/>
                </a:solidFill>
                <a:latin typeface="Lantinghei SC Extralight"/>
                <a:cs typeface="Lantinghei SC Extralight"/>
              </a:endParaRPr>
            </a:p>
          </p:txBody>
        </p:sp>
        <p:sp>
          <p:nvSpPr>
            <p:cNvPr id="30" name="同侧圆角矩形 29"/>
            <p:cNvSpPr/>
            <p:nvPr/>
          </p:nvSpPr>
          <p:spPr>
            <a:xfrm>
              <a:off x="329099" y="3335392"/>
              <a:ext cx="8431738" cy="834223"/>
            </a:xfrm>
            <a:prstGeom prst="round2SameRect">
              <a:avLst>
                <a:gd name="adj1" fmla="val 36131"/>
                <a:gd name="adj2" fmla="val 0"/>
              </a:avLst>
            </a:prstGeom>
            <a:solidFill>
              <a:srgbClr val="051E4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Our Goal:</a:t>
              </a:r>
              <a:r>
                <a:rPr kumimoji="1" lang="zh-CN" altLang="en-US" sz="3600" dirty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 </a:t>
              </a:r>
              <a:r>
                <a:rPr kumimoji="1" lang="en-US" altLang="zh-CN" sz="3600" dirty="0" smtClean="0">
                  <a:solidFill>
                    <a:srgbClr val="FDC725"/>
                  </a:solidFill>
                  <a:latin typeface="Adobe Caslon Pro Bold"/>
                  <a:cs typeface="Adobe Caslon Pro Bold"/>
                </a:rPr>
                <a:t>Reliability!</a:t>
              </a:r>
              <a:endParaRPr kumimoji="1" lang="zh-CN" altLang="en-US" sz="3600" dirty="0">
                <a:solidFill>
                  <a:srgbClr val="FDC725"/>
                </a:solidFill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8368979" y="6475251"/>
            <a:ext cx="30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+mj-lt"/>
                <a:cs typeface="Avenir Light"/>
              </a:rPr>
              <a:t>5</a:t>
            </a:r>
            <a:endParaRPr kumimoji="1" lang="zh-CN" altLang="en-US" dirty="0">
              <a:solidFill>
                <a:schemeClr val="bg1"/>
              </a:solidFill>
              <a:latin typeface="+mj-l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713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2087" y="74872"/>
            <a:ext cx="7821296" cy="1143000"/>
          </a:xfrm>
        </p:spPr>
        <p:txBody>
          <a:bodyPr>
            <a:noAutofit/>
          </a:bodyPr>
          <a:lstStyle/>
          <a:p>
            <a:r>
              <a:rPr kumimoji="1" lang="en-US" altLang="zh-CN" sz="4000" dirty="0" smtClean="0">
                <a:solidFill>
                  <a:srgbClr val="051E4F"/>
                </a:solidFill>
              </a:rPr>
              <a:t>Signatures in Vehicle Steering</a:t>
            </a:r>
            <a:endParaRPr kumimoji="1" lang="zh-CN" altLang="en-US" sz="4000" dirty="0">
              <a:solidFill>
                <a:srgbClr val="051E4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048" y="1220770"/>
            <a:ext cx="8229600" cy="673700"/>
          </a:xfrm>
        </p:spPr>
        <p:txBody>
          <a:bodyPr/>
          <a:lstStyle/>
          <a:p>
            <a:r>
              <a:rPr kumimoji="1" lang="en-US" altLang="zh-CN" dirty="0" smtClean="0"/>
              <a:t>Gyroscope reading in </a:t>
            </a:r>
            <a:r>
              <a:rPr kumimoji="1" lang="en-US" altLang="zh-CN" dirty="0"/>
              <a:t>l</a:t>
            </a:r>
            <a:r>
              <a:rPr kumimoji="1" lang="en-US" altLang="zh-CN" dirty="0" smtClean="0"/>
              <a:t>eft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&amp;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right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turns</a:t>
            </a:r>
            <a:endParaRPr kumimoji="1" lang="zh-CN" altLang="en-US" dirty="0"/>
          </a:p>
        </p:txBody>
      </p:sp>
      <p:grpSp>
        <p:nvGrpSpPr>
          <p:cNvPr id="11" name="组 10"/>
          <p:cNvGrpSpPr/>
          <p:nvPr/>
        </p:nvGrpSpPr>
        <p:grpSpPr>
          <a:xfrm>
            <a:off x="1100815" y="1818022"/>
            <a:ext cx="6956065" cy="2107345"/>
            <a:chOff x="602975" y="2777318"/>
            <a:chExt cx="7699597" cy="2367935"/>
          </a:xfrm>
        </p:grpSpPr>
        <p:pic>
          <p:nvPicPr>
            <p:cNvPr id="5" name="图片 4" descr="sihui_turn1-eps-converted-to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3"/>
            <a:stretch/>
          </p:blipFill>
          <p:spPr>
            <a:xfrm>
              <a:off x="602975" y="2818880"/>
              <a:ext cx="3852492" cy="2310905"/>
            </a:xfrm>
            <a:prstGeom prst="rect">
              <a:avLst/>
            </a:prstGeom>
          </p:spPr>
        </p:pic>
        <p:pic>
          <p:nvPicPr>
            <p:cNvPr id="7" name="图片 6" descr="RightTurn_new-eps-converted-to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52"/>
            <a:stretch/>
          </p:blipFill>
          <p:spPr>
            <a:xfrm>
              <a:off x="4455467" y="2777318"/>
              <a:ext cx="3847105" cy="2367935"/>
            </a:xfrm>
            <a:prstGeom prst="rect">
              <a:avLst/>
            </a:prstGeom>
          </p:spPr>
        </p:pic>
      </p:grpSp>
      <p:sp>
        <p:nvSpPr>
          <p:cNvPr id="10" name="内容占位符 2"/>
          <p:cNvSpPr txBox="1">
            <a:spLocks/>
          </p:cNvSpPr>
          <p:nvPr/>
        </p:nvSpPr>
        <p:spPr>
          <a:xfrm>
            <a:off x="453448" y="3616961"/>
            <a:ext cx="8229600" cy="67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rgbClr val="051E4F"/>
                </a:solidFill>
                <a:latin typeface="Apple Symbols"/>
                <a:ea typeface="+mn-ea"/>
                <a:cs typeface="Apple Symbol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Lane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changes</a:t>
            </a:r>
            <a:endParaRPr kumimoji="1" lang="zh-CN" altLang="en-US" dirty="0"/>
          </a:p>
        </p:txBody>
      </p:sp>
      <p:grpSp>
        <p:nvGrpSpPr>
          <p:cNvPr id="12" name="组 11"/>
          <p:cNvGrpSpPr/>
          <p:nvPr/>
        </p:nvGrpSpPr>
        <p:grpSpPr>
          <a:xfrm>
            <a:off x="1100815" y="4274361"/>
            <a:ext cx="6672739" cy="2104812"/>
            <a:chOff x="4492972" y="2559755"/>
            <a:chExt cx="6672739" cy="2104812"/>
          </a:xfrm>
        </p:grpSpPr>
        <p:pic>
          <p:nvPicPr>
            <p:cNvPr id="13" name="图片 12" descr="sihui_lane1_new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277" y="2559755"/>
              <a:ext cx="3130434" cy="2104812"/>
            </a:xfrm>
            <a:prstGeom prst="rect">
              <a:avLst/>
            </a:prstGeom>
          </p:spPr>
        </p:pic>
        <p:pic>
          <p:nvPicPr>
            <p:cNvPr id="14" name="图片 13" descr="sihui_lane2-eps-converted-to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8"/>
            <a:stretch/>
          </p:blipFill>
          <p:spPr>
            <a:xfrm>
              <a:off x="4492972" y="2576054"/>
              <a:ext cx="3480466" cy="2088513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8368979" y="64752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6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0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theme/theme1.xml><?xml version="1.0" encoding="utf-8"?>
<a:theme xmlns:a="http://schemas.openxmlformats.org/drawingml/2006/main" name="template1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自定义设计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template1.potx</Template>
  <TotalTime>5279</TotalTime>
  <Words>798</Words>
  <Application>Microsoft Macintosh PowerPoint</Application>
  <PresentationFormat>全屏显示(4:3)</PresentationFormat>
  <Paragraphs>190</Paragraphs>
  <Slides>26</Slides>
  <Notes>11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28" baseType="lpstr">
      <vt:lpstr>template1</vt:lpstr>
      <vt:lpstr>自定义设计</vt:lpstr>
      <vt:lpstr> Invisible Sensing of Vehicle Steering  with Smartphones</vt:lpstr>
      <vt:lpstr>Motivation </vt:lpstr>
      <vt:lpstr>Motivation </vt:lpstr>
      <vt:lpstr>Motivation</vt:lpstr>
      <vt:lpstr>Performance of Camera</vt:lpstr>
      <vt:lpstr>Performance of Camera</vt:lpstr>
      <vt:lpstr>Sole-reliance on Camera</vt:lpstr>
      <vt:lpstr>Sole-reliance on Camera</vt:lpstr>
      <vt:lpstr>Signatures in Vehicle Steering</vt:lpstr>
      <vt:lpstr>Signatures in Vehicle Steering</vt:lpstr>
      <vt:lpstr>Bump Detection</vt:lpstr>
      <vt:lpstr>Maneuver Differentiation</vt:lpstr>
      <vt:lpstr>Road Test: Curvy Road</vt:lpstr>
      <vt:lpstr>Road Test: Curvy Road</vt:lpstr>
      <vt:lpstr>Road Test: Accuracy</vt:lpstr>
      <vt:lpstr>V-Sense: Highlights</vt:lpstr>
      <vt:lpstr>Evaluation</vt:lpstr>
      <vt:lpstr>Evaluations: Accuracy</vt:lpstr>
      <vt:lpstr>Evaluations: Efficiency</vt:lpstr>
      <vt:lpstr>Evaluations: Comparison</vt:lpstr>
      <vt:lpstr>Application I:  Detection of Unintended Steering </vt:lpstr>
      <vt:lpstr>Application I:  Detection of Careless Steering </vt:lpstr>
      <vt:lpstr>Application II:  Fine-grained Lane Guidance</vt:lpstr>
      <vt:lpstr>Application II:  Fine-grained Lane Guidance</vt:lpstr>
      <vt:lpstr>Conclusion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dy c</dc:creator>
  <cp:lastModifiedBy>dy c</cp:lastModifiedBy>
  <cp:revision>351</cp:revision>
  <dcterms:created xsi:type="dcterms:W3CDTF">2015-03-23T00:54:48Z</dcterms:created>
  <dcterms:modified xsi:type="dcterms:W3CDTF">2015-08-12T15:40:40Z</dcterms:modified>
</cp:coreProperties>
</file>