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386" r:id="rId2"/>
    <p:sldId id="358" r:id="rId3"/>
    <p:sldId id="396" r:id="rId4"/>
    <p:sldId id="387" r:id="rId5"/>
    <p:sldId id="360" r:id="rId6"/>
    <p:sldId id="388" r:id="rId7"/>
    <p:sldId id="397" r:id="rId8"/>
    <p:sldId id="362" r:id="rId9"/>
    <p:sldId id="365" r:id="rId10"/>
    <p:sldId id="364" r:id="rId11"/>
    <p:sldId id="398" r:id="rId12"/>
    <p:sldId id="390" r:id="rId13"/>
    <p:sldId id="391" r:id="rId14"/>
    <p:sldId id="389" r:id="rId15"/>
    <p:sldId id="395" r:id="rId16"/>
    <p:sldId id="371" r:id="rId17"/>
    <p:sldId id="370" r:id="rId18"/>
    <p:sldId id="399" r:id="rId19"/>
    <p:sldId id="372" r:id="rId20"/>
    <p:sldId id="373" r:id="rId21"/>
    <p:sldId id="394" r:id="rId22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00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0816"/>
  </p:normalViewPr>
  <p:slideViewPr>
    <p:cSldViewPr snapToGrid="0" snapToObjects="1">
      <p:cViewPr varScale="1">
        <p:scale>
          <a:sx n="116" d="100"/>
          <a:sy n="116" d="100"/>
        </p:scale>
        <p:origin x="10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F7FEA-BAF6-FB43-9E36-95CDF7BABF97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AB5F3-B151-2C40-85B2-7404CC1AF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9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33C4-1566-1A4B-BF55-4CF26B124A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3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TurnsMap can extract the interruption feature and identify intersections where left turns have high possibility to be interrupted. </a:t>
            </a:r>
          </a:p>
          <a:p>
            <a:pPr lvl="1"/>
            <a:r>
              <a:rPr lang="en-US" dirty="0"/>
              <a:t>Navigation systems can use this information and help the drivers avoid left turns at such intersections. </a:t>
            </a:r>
          </a:p>
          <a:p>
            <a:pPr lvl="1"/>
            <a:r>
              <a:rPr lang="en-US" dirty="0"/>
              <a:t>We reveal this information, how to use it is left to the user and app developer to decide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33C4-1566-1A4B-BF55-4CF26B124A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6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expanding our perception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34207-53F0-0D43-ABD1-E5C818D5F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about 480,000 crashes</a:t>
            </a:r>
            <a:endParaRPr lang="en-US" dirty="0"/>
          </a:p>
          <a:p>
            <a:r>
              <a:rPr lang="en-US" dirty="0"/>
              <a:t>Bring up ups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34207-53F0-0D43-ABD1-E5C818D5F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1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Lack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publicized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zh-CN" altLang="en-US" dirty="0"/>
          </a:p>
          <a:p>
            <a:pPr lvl="1"/>
            <a:r>
              <a:rPr lang="en-US" altLang="zh-CN" dirty="0"/>
              <a:t>Government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Scattered,</a:t>
            </a:r>
            <a:r>
              <a:rPr lang="zh-CN" altLang="en-US" dirty="0"/>
              <a:t> </a:t>
            </a:r>
            <a:r>
              <a:rPr lang="en-US" altLang="zh-CN" dirty="0"/>
              <a:t>incomplete</a:t>
            </a:r>
            <a:r>
              <a:rPr lang="zh-CN" altLang="en-US" dirty="0"/>
              <a:t> </a:t>
            </a:r>
            <a:r>
              <a:rPr lang="en-US" altLang="zh-CN" dirty="0"/>
              <a:t>database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various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 err="1"/>
              <a:t>data.gov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Portal)</a:t>
            </a:r>
            <a:endParaRPr lang="zh-CN" altLang="en-US" dirty="0"/>
          </a:p>
          <a:p>
            <a:pPr lvl="1"/>
            <a:r>
              <a:rPr lang="en-US" altLang="zh-CN" dirty="0"/>
              <a:t>Community-based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Slowly</a:t>
            </a:r>
            <a:r>
              <a:rPr lang="zh-CN" altLang="en-US" dirty="0"/>
              <a:t> </a:t>
            </a:r>
            <a:r>
              <a:rPr lang="en-US" altLang="zh-CN" dirty="0"/>
              <a:t>growing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OpenStreetMap)</a:t>
            </a:r>
            <a:endParaRPr lang="zh-CN" altLang="en-US" dirty="0"/>
          </a:p>
          <a:p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services:</a:t>
            </a:r>
            <a:endParaRPr lang="zh-CN" altLang="en-US" dirty="0"/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cost,</a:t>
            </a:r>
            <a:r>
              <a:rPr lang="zh-CN" altLang="en-US" dirty="0"/>
              <a:t> </a:t>
            </a:r>
            <a:r>
              <a:rPr lang="en-US" altLang="zh-CN" dirty="0"/>
              <a:t>low-update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(Google</a:t>
            </a:r>
            <a:r>
              <a:rPr lang="zh-CN" altLang="en-US" dirty="0"/>
              <a:t> </a:t>
            </a:r>
            <a:r>
              <a:rPr lang="en-US" altLang="zh-CN" dirty="0"/>
              <a:t>Street</a:t>
            </a:r>
            <a:r>
              <a:rPr lang="zh-CN" altLang="en-US" dirty="0"/>
              <a:t> </a:t>
            </a:r>
            <a:r>
              <a:rPr lang="en-US" altLang="zh-CN" dirty="0"/>
              <a:t>View,</a:t>
            </a:r>
            <a:r>
              <a:rPr lang="zh-CN" altLang="en-US" dirty="0"/>
              <a:t> </a:t>
            </a:r>
            <a:r>
              <a:rPr lang="en-US" altLang="zh-CN" dirty="0"/>
              <a:t>TomTom,</a:t>
            </a:r>
            <a:r>
              <a:rPr lang="zh-CN" altLang="en-US" dirty="0"/>
              <a:t> </a:t>
            </a:r>
            <a:r>
              <a:rPr lang="en-US" altLang="zh-CN" dirty="0"/>
              <a:t>Here)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Scalability</a:t>
            </a:r>
            <a:endParaRPr lang="zh-CN" altLang="en-US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worldwide</a:t>
            </a:r>
            <a:r>
              <a:rPr lang="zh-CN" altLang="en-US" dirty="0"/>
              <a:t> </a:t>
            </a:r>
            <a:r>
              <a:rPr lang="en-US" altLang="zh-CN" dirty="0"/>
              <a:t>ownership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smartphone</a:t>
            </a:r>
            <a:r>
              <a:rPr lang="zh-CN" altLang="en-US" dirty="0"/>
              <a:t> </a:t>
            </a:r>
            <a:r>
              <a:rPr lang="en-US" altLang="zh-CN" dirty="0"/>
              <a:t>has well</a:t>
            </a:r>
            <a:r>
              <a:rPr lang="zh-CN" altLang="en-US" dirty="0"/>
              <a:t> </a:t>
            </a:r>
            <a:r>
              <a:rPr lang="en-US" altLang="zh-CN" dirty="0"/>
              <a:t>exceeded</a:t>
            </a:r>
            <a:r>
              <a:rPr lang="zh-CN" altLang="en-US" dirty="0"/>
              <a:t> </a:t>
            </a:r>
            <a:r>
              <a:rPr lang="en-US" altLang="zh-CN" dirty="0"/>
              <a:t>45%</a:t>
            </a:r>
            <a:r>
              <a:rPr lang="zh-CN" altLang="en-US" dirty="0"/>
              <a:t> </a:t>
            </a:r>
          </a:p>
          <a:p>
            <a:r>
              <a:rPr lang="en-US" altLang="zh-CN" dirty="0"/>
              <a:t>Extreme</a:t>
            </a:r>
            <a:r>
              <a:rPr lang="zh-CN" altLang="en-US" dirty="0"/>
              <a:t> </a:t>
            </a:r>
            <a:r>
              <a:rPr lang="en-US" altLang="zh-CN" dirty="0"/>
              <a:t>low-cost</a:t>
            </a:r>
            <a:endParaRPr lang="zh-CN" altLang="en-US" dirty="0"/>
          </a:p>
          <a:p>
            <a:pPr lvl="1"/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require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extra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endParaRPr lang="zh-CN" altLang="en-US" dirty="0"/>
          </a:p>
          <a:p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zh-CN" altLang="en-US" dirty="0"/>
          </a:p>
          <a:p>
            <a:pPr lvl="1"/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react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changed</a:t>
            </a:r>
            <a:r>
              <a:rPr lang="zh-CN" altLang="en-US" dirty="0"/>
              <a:t> </a:t>
            </a:r>
            <a:r>
              <a:rPr lang="en-US" altLang="zh-CN" dirty="0"/>
              <a:t>outdoor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construction,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light/sign)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33C4-1566-1A4B-BF55-4CF26B124A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achieved this idea by using a systematic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4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answered a tricky question: due to interruption,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7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we use Google maps</a:t>
            </a:r>
          </a:p>
          <a:p>
            <a:r>
              <a:rPr lang="en-US" dirty="0"/>
              <a:t>Why we collect redundant labels: people have different perception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1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Travel from point A to point B</a:t>
            </a:r>
          </a:p>
          <a:p>
            <a:r>
              <a:rPr lang="en-US" dirty="0"/>
              <a:t>Can </a:t>
            </a:r>
            <a:r>
              <a:rPr lang="en-US" dirty="0" err="1"/>
              <a:t>acheive</a:t>
            </a:r>
            <a:r>
              <a:rPr lang="en-US" dirty="0"/>
              <a:t> win-win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AB5F3-B151-2C40-85B2-7404CC1AF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7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EA5A-2705-284C-AB46-016982457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0AC05-0ECC-A541-B98E-5DA5E050C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6630F-8054-F14A-B4C4-BAFABA8F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AE3F-9EFD-F54B-9514-FEAB78882330}" type="datetime1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2E3F9-9822-CF4C-8FE9-E07A0A7C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05B54-D9B0-4E44-A21B-78EB4B6F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D1D7-B8C8-DA40-8C71-FBC98D56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66A84-16AF-CB49-BA82-019749A1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C7375-232C-684C-9DB2-F3E9A42F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93CAF-9F02-7D4E-AB40-AF6E4154D261}" type="datetime1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94211-90E0-E24A-A5B2-5ACCA7DB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F8783-45FA-6044-AAB6-0A0EFD43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4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99A65-F24E-1343-84FB-DDE85CC6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B953C-D97D-9C46-93F6-24B737A08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4A41C-84A7-DD4D-AF0E-4B83D46B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914FF-7BF0-014B-BA45-E80E0BF1BDFF}" type="datetime1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CEA5F-9E8A-E747-BF53-12CB1C0D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A33F2-83B7-C648-92F9-5C35CE9C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8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31620-3301-444A-B6F0-DC3E0CE3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86F1-BD87-B14B-BC05-335391F9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A4818-A3EB-0E42-BA49-B1B2690D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A4062-00AA-1343-A5EF-5F96818E581C}" type="datetime1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E8B37-8349-5948-9A7B-798C0372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C36BA5-0CD1-7B42-9996-BC64D6A930D7}"/>
              </a:ext>
            </a:extLst>
          </p:cNvPr>
          <p:cNvSpPr/>
          <p:nvPr userDrawn="1"/>
        </p:nvSpPr>
        <p:spPr>
          <a:xfrm>
            <a:off x="11518392" y="6432995"/>
            <a:ext cx="673608" cy="425007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9B069-3806-1A49-90CD-B7AF206C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7036" y="6432998"/>
            <a:ext cx="563880" cy="409575"/>
          </a:xfr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fld id="{9DA30AFD-147F-3E4C-8D8F-A8F6C9CD62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89EA59-F6C7-674C-8E0F-FF976460D751}"/>
              </a:ext>
            </a:extLst>
          </p:cNvPr>
          <p:cNvSpPr/>
          <p:nvPr userDrawn="1"/>
        </p:nvSpPr>
        <p:spPr>
          <a:xfrm>
            <a:off x="11518392" y="623906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1" dirty="0"/>
              <a:t>/21</a:t>
            </a:r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402350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8FFB-9CF9-954E-9616-48C66310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F42D5-81FE-2D46-A174-27142783F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E7FE2-2C1E-514C-8FE0-A274C0ED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0F4C-57F1-AB45-B95E-0CCE22F61A95}" type="datetime1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09567-6811-A64A-9DFC-28D4250F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B5A07-4978-1146-8783-38119B37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7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9898-9415-C440-B29B-696930CC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96582-EDA4-6249-9D27-AA0FAAE8D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920D2-6C81-0743-84A7-EEB02C1A8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7A8C2-7AFA-7840-8AFF-346A5B97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16A0-4AF8-F041-A760-BB9259AAC784}" type="datetime1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B732C-AE29-604C-A42D-4312E959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E77DF-FDA0-A347-9471-9E9E3765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5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141B-FFF3-354B-B46F-3B9EE3C2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2AA7A-6C3E-5E4D-83CA-5CD483D55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F6DC1-9C03-F34F-A83F-9B68F7C63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B39AD-A7FA-7D4A-9F4E-90C4C8450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E0327-2385-BC4A-8D46-9CCB824E7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2624B-7A6F-2146-A504-781EF31E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462D3-64A1-7543-8FB8-CCCE3F6E9BED}" type="datetime1">
              <a:rPr lang="en-US" smtClean="0"/>
              <a:t>7/24/20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750D7-F492-764C-8FA1-A2FE8FE7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9DE9-AB23-F640-98B1-EEEDCBE5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9A17-0C42-8348-BAAC-31D0EFCE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5B63A-467A-5243-A9BB-E5AAD240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EEAF-A73A-1A4E-8777-D919EF3D6611}" type="datetime1">
              <a:rPr lang="en-US" smtClean="0"/>
              <a:t>7/24/20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F8940-D4E6-F04F-A12A-88525FB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C77D4-588E-1A40-B732-3F50A1AF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BF3D8-F3E7-2B48-9C7B-8FC0703C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44C0-4DCF-7248-9155-6720A385B254}" type="datetime1">
              <a:rPr lang="en-US" smtClean="0"/>
              <a:t>7/24/20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61672-604B-2747-9AD8-06898283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45594-CD3F-B747-A20E-B33CE49F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6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3E9C-3F0F-CC43-9708-4B64A854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1F547-B007-8145-9D15-38332247C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1BB96-5E75-1947-AF8D-4AFA5A94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D0EDD-DCB8-4041-BCF4-8CC16519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C13AA-E666-7E46-9F53-9EA538A0A280}" type="datetime1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E9953-9680-DA43-B622-9567877C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5573-1F00-2140-B201-DD95A369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9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785A-B14F-104E-8AF4-E124617C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94B06-1EEC-0E4B-A886-B748D039C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213F0-B8B1-5749-A9C1-F598CF384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DC5F7-0CB7-EA49-A940-81566889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D3E7-7369-424A-90FF-F7CC7C925702}" type="datetime1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022EA-35F4-E442-A970-51E5B4CE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20A11-4DE0-AB4E-9364-DF220567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E45D3-2C11-0F4C-842C-4866D157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E242F-D193-6F4F-B522-846D8CE80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E47A-2D5F-4E4B-9D03-AC5A95356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427F8-93D8-0D4D-8216-4D55419A3BDD}" type="datetime1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83084-6CAC-0D45-A8EB-C5BB09C2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546C1-44CD-6546-8C09-55AED6B4B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0AFD-147F-3E4C-8D8F-A8F6C9CD6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37.png"/><Relationship Id="rId18" Type="http://schemas.openxmlformats.org/officeDocument/2006/relationships/image" Target="../media/image20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png"/><Relationship Id="rId7" Type="http://schemas.openxmlformats.org/officeDocument/2006/relationships/image" Target="../media/image34.tiff"/><Relationship Id="rId12" Type="http://schemas.openxmlformats.org/officeDocument/2006/relationships/image" Target="../media/image360.png"/><Relationship Id="rId17" Type="http://schemas.openxmlformats.org/officeDocument/2006/relationships/image" Target="../media/image39.png"/><Relationship Id="rId2" Type="http://schemas.openxmlformats.org/officeDocument/2006/relationships/video" Target="../media/media1.mov"/><Relationship Id="rId16" Type="http://schemas.openxmlformats.org/officeDocument/2006/relationships/image" Target="../media/image29.tiff"/><Relationship Id="rId20" Type="http://schemas.openxmlformats.org/officeDocument/2006/relationships/image" Target="../media/image40.png"/><Relationship Id="rId1" Type="http://schemas.microsoft.com/office/2007/relationships/media" Target="../media/media1.mov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28.tiff"/><Relationship Id="rId10" Type="http://schemas.openxmlformats.org/officeDocument/2006/relationships/image" Target="../media/image37.emf"/><Relationship Id="rId19" Type="http://schemas.openxmlformats.org/officeDocument/2006/relationships/image" Target="../media/image21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52.emf"/><Relationship Id="rId10" Type="http://schemas.openxmlformats.org/officeDocument/2006/relationships/image" Target="../media/image56.tiff"/><Relationship Id="rId4" Type="http://schemas.openxmlformats.org/officeDocument/2006/relationships/image" Target="../media/image51.png"/><Relationship Id="rId9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emf"/><Relationship Id="rId7" Type="http://schemas.openxmlformats.org/officeDocument/2006/relationships/image" Target="../media/image24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3564-1B99-BC45-87C4-261E8BFB2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714" y="-448305"/>
            <a:ext cx="10014332" cy="3803977"/>
          </a:xfrm>
        </p:spPr>
        <p:txBody>
          <a:bodyPr anchor="ctr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Gill Sans MT" panose="020B0502020104020203" pitchFamily="34" charset="77"/>
              </a:rPr>
              <a:t>TurnsMap</a:t>
            </a:r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  <a:t>:</a:t>
            </a:r>
            <a:br>
              <a:rPr lang="en-US" sz="44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Enhancing Driving Safety at Intersections </a:t>
            </a:r>
            <a:b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77"/>
              </a:rPr>
              <a:t>with Mobile Crowdsensing and Deep Learning</a:t>
            </a:r>
            <a:endParaRPr lang="en-US" sz="4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DBE81-E2FF-3B43-8052-8F92E7125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6098" y="3161853"/>
            <a:ext cx="6274592" cy="219058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 err="1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Dongyao</a:t>
            </a:r>
            <a:r>
              <a:rPr lang="zh-CN" altLang="en-US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Chen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and Kang G. Shin</a:t>
            </a:r>
            <a:b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</a:br>
            <a:endParaRPr lang="en-US" altLang="zh-CN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University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Michigan,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Ann</a:t>
            </a:r>
            <a:r>
              <a:rPr lang="zh-CN" alt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Arbor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UbiComp’19, London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Sept. 11</a:t>
            </a:r>
            <a:r>
              <a:rPr lang="en-US" baseline="30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, 2019</a:t>
            </a:r>
            <a:endParaRPr lang="en-US" dirty="0">
              <a:solidFill>
                <a:schemeClr val="bg1"/>
              </a:solidFill>
              <a:ea typeface="Gill Sans MT" charset="0"/>
              <a:cs typeface="Gill Sans M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B4511-5756-B94A-BE69-93F312718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518" y="5609133"/>
            <a:ext cx="2814431" cy="64611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A5CEF2-72CE-144A-AAA8-5C3AF239F912}"/>
              </a:ext>
            </a:extLst>
          </p:cNvPr>
          <p:cNvCxnSpPr>
            <a:cxnSpLocks/>
          </p:cNvCxnSpPr>
          <p:nvPr/>
        </p:nvCxnSpPr>
        <p:spPr>
          <a:xfrm>
            <a:off x="5402665" y="2837279"/>
            <a:ext cx="46998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A718E45-747D-E049-B0C6-49D79C1ED6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4823" y="2837278"/>
            <a:ext cx="5511624" cy="40207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B8093F-FFF6-EA4B-BE57-C6BC5D64A437}"/>
              </a:ext>
            </a:extLst>
          </p:cNvPr>
          <p:cNvSpPr/>
          <p:nvPr/>
        </p:nvSpPr>
        <p:spPr>
          <a:xfrm>
            <a:off x="39759" y="6548303"/>
            <a:ext cx="4227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Image courtesy: http://</a:t>
            </a:r>
            <a:r>
              <a:rPr lang="en-US" sz="1200" dirty="0" err="1">
                <a:solidFill>
                  <a:schemeClr val="accent3"/>
                </a:solidFill>
              </a:rPr>
              <a:t>onebigphoto.com</a:t>
            </a:r>
            <a:r>
              <a:rPr lang="en-US" sz="1200" dirty="0">
                <a:solidFill>
                  <a:schemeClr val="accent3"/>
                </a:solidFill>
              </a:rPr>
              <a:t>/intersection-new-</a:t>
            </a:r>
            <a:r>
              <a:rPr lang="en-US" sz="1200" dirty="0" err="1">
                <a:solidFill>
                  <a:schemeClr val="accent3"/>
                </a:solidFill>
              </a:rPr>
              <a:t>york</a:t>
            </a:r>
            <a:r>
              <a:rPr lang="en-US" sz="1200" dirty="0">
                <a:solidFill>
                  <a:schemeClr val="accent3"/>
                </a:solidFill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BDA74-9540-6A44-80FE-947789E241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663" y="5678891"/>
            <a:ext cx="2814431" cy="5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5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604116-BB26-9F4B-9872-E2518C42D5ED}"/>
              </a:ext>
            </a:extLst>
          </p:cNvPr>
          <p:cNvSpPr/>
          <p:nvPr/>
        </p:nvSpPr>
        <p:spPr>
          <a:xfrm>
            <a:off x="0" y="0"/>
            <a:ext cx="4314416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System Overview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514326" indent="-514326"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Data collection</a:t>
            </a:r>
          </a:p>
          <a:p>
            <a:pPr marL="514326" indent="-514326"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Finding left turn hotspots</a:t>
            </a:r>
          </a:p>
          <a:p>
            <a:pPr marL="514326" indent="-514326"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Classification based on machine learning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AAA2E4-7C46-174D-B2CD-91F034F4F62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9015661" y="2408115"/>
            <a:ext cx="4472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126D90-1EEE-B043-863E-051D94242CEB}"/>
              </a:ext>
            </a:extLst>
          </p:cNvPr>
          <p:cNvCxnSpPr>
            <a:cxnSpLocks/>
            <a:stCxn id="9" idx="2"/>
            <a:endCxn id="31" idx="0"/>
          </p:cNvCxnSpPr>
          <p:nvPr/>
        </p:nvCxnSpPr>
        <p:spPr>
          <a:xfrm>
            <a:off x="10542995" y="2962347"/>
            <a:ext cx="0" cy="66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D7FE32-96C8-9246-A87A-1D0CF13C49A7}"/>
              </a:ext>
            </a:extLst>
          </p:cNvPr>
          <p:cNvGrpSpPr/>
          <p:nvPr/>
        </p:nvGrpSpPr>
        <p:grpSpPr>
          <a:xfrm>
            <a:off x="4774082" y="1853233"/>
            <a:ext cx="2122273" cy="3114859"/>
            <a:chOff x="551951" y="1674147"/>
            <a:chExt cx="1661841" cy="244065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24CDFCA-84E0-454E-AAAB-F04755152E78}"/>
                </a:ext>
              </a:extLst>
            </p:cNvPr>
            <p:cNvGrpSpPr/>
            <p:nvPr/>
          </p:nvGrpSpPr>
          <p:grpSpPr>
            <a:xfrm>
              <a:off x="686251" y="2002967"/>
              <a:ext cx="999672" cy="609578"/>
              <a:chOff x="3531559" y="5209705"/>
              <a:chExt cx="2005468" cy="111532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6D65CE8-721C-234E-92AD-BB4DAC19C3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31559" y="5560090"/>
                <a:ext cx="2005468" cy="76494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B8BB18B-D210-B34D-8777-EE430E9FC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342" y="5209705"/>
                <a:ext cx="469376" cy="805507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782996-9358-994A-8962-35EF17827D4D}"/>
                </a:ext>
              </a:extLst>
            </p:cNvPr>
            <p:cNvGrpSpPr/>
            <p:nvPr/>
          </p:nvGrpSpPr>
          <p:grpSpPr>
            <a:xfrm>
              <a:off x="670853" y="2619603"/>
              <a:ext cx="1061675" cy="563300"/>
              <a:chOff x="3500769" y="4477341"/>
              <a:chExt cx="2098691" cy="10493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60B6D18-0DE4-DC4A-8593-3CC02DEE2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0769" y="4898272"/>
                <a:ext cx="2098691" cy="62846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79CE36D-57A4-B947-BDBB-2A7038BB5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7819" y="4477341"/>
                <a:ext cx="451517" cy="805507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21918-CFE8-784B-A18E-E26A6171C0A0}"/>
                </a:ext>
              </a:extLst>
            </p:cNvPr>
            <p:cNvGrpSpPr/>
            <p:nvPr/>
          </p:nvGrpSpPr>
          <p:grpSpPr>
            <a:xfrm>
              <a:off x="673815" y="3486305"/>
              <a:ext cx="1055750" cy="485046"/>
              <a:chOff x="5225704" y="4343941"/>
              <a:chExt cx="1964183" cy="9453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7E67922-6346-DA43-AFC7-3B5DEA929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25704" y="4343941"/>
                <a:ext cx="1964183" cy="94533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C87BB84-8762-6847-A3A3-F26CB81DE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1401" y="4343941"/>
                <a:ext cx="451517" cy="805507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881BD6-979D-FA49-A953-AB2AEF9AA690}"/>
                </a:ext>
              </a:extLst>
            </p:cNvPr>
            <p:cNvSpPr/>
            <p:nvPr/>
          </p:nvSpPr>
          <p:spPr>
            <a:xfrm rot="16200000">
              <a:off x="728634" y="3286515"/>
              <a:ext cx="914400" cy="331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···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ADF141-C96E-E74E-8616-81C8A464B1AB}"/>
                </a:ext>
              </a:extLst>
            </p:cNvPr>
            <p:cNvCxnSpPr/>
            <p:nvPr/>
          </p:nvCxnSpPr>
          <p:spPr>
            <a:xfrm>
              <a:off x="1848032" y="2108926"/>
              <a:ext cx="36576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F79FB82-A389-3F41-AC63-0488388AD3E6}"/>
                </a:ext>
              </a:extLst>
            </p:cNvPr>
            <p:cNvSpPr/>
            <p:nvPr/>
          </p:nvSpPr>
          <p:spPr>
            <a:xfrm>
              <a:off x="552810" y="1692019"/>
              <a:ext cx="1270902" cy="242278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95B787-E254-9140-897D-20F1D15009D1}"/>
                </a:ext>
              </a:extLst>
            </p:cNvPr>
            <p:cNvSpPr/>
            <p:nvPr/>
          </p:nvSpPr>
          <p:spPr>
            <a:xfrm>
              <a:off x="551951" y="1674147"/>
              <a:ext cx="1270902" cy="352551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/>
                <a:t>Data collection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347E0E-4D85-EC41-B41A-0E7DFBC858B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397101" y="4302025"/>
            <a:ext cx="306584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5515B7-6C51-044A-A26D-E1402C5C0F2E}"/>
              </a:ext>
            </a:extLst>
          </p:cNvPr>
          <p:cNvGrpSpPr/>
          <p:nvPr/>
        </p:nvGrpSpPr>
        <p:grpSpPr>
          <a:xfrm>
            <a:off x="6909423" y="1838792"/>
            <a:ext cx="2106239" cy="1123555"/>
            <a:chOff x="6909422" y="765365"/>
            <a:chExt cx="2106238" cy="11235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90768B2-B9EF-7A45-9CEE-FE8725212D82}"/>
                </a:ext>
              </a:extLst>
            </p:cNvPr>
            <p:cNvSpPr/>
            <p:nvPr/>
          </p:nvSpPr>
          <p:spPr>
            <a:xfrm>
              <a:off x="6910519" y="780458"/>
              <a:ext cx="2105141" cy="1108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Discovering left-turn hotspots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562A4D-8FCA-484D-B365-715CBFCAB90E}"/>
                </a:ext>
              </a:extLst>
            </p:cNvPr>
            <p:cNvSpPr/>
            <p:nvPr/>
          </p:nvSpPr>
          <p:spPr>
            <a:xfrm>
              <a:off x="6909422" y="765365"/>
              <a:ext cx="2102802" cy="4499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/>
                <a:t>Data mining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4C7377-EABD-644C-B4E6-751A4EB17BEF}"/>
              </a:ext>
            </a:extLst>
          </p:cNvPr>
          <p:cNvGrpSpPr/>
          <p:nvPr/>
        </p:nvGrpSpPr>
        <p:grpSpPr>
          <a:xfrm>
            <a:off x="9462941" y="1838794"/>
            <a:ext cx="2160107" cy="1123553"/>
            <a:chOff x="9462942" y="765366"/>
            <a:chExt cx="2160106" cy="1123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69347B-4057-DC47-A711-00493B723778}"/>
                </a:ext>
              </a:extLst>
            </p:cNvPr>
            <p:cNvSpPr/>
            <p:nvPr/>
          </p:nvSpPr>
          <p:spPr>
            <a:xfrm>
              <a:off x="9462942" y="780458"/>
              <a:ext cx="2160105" cy="110846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Classification of left turns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20119C-D632-1641-9B63-238174471CCC}"/>
                </a:ext>
              </a:extLst>
            </p:cNvPr>
            <p:cNvSpPr/>
            <p:nvPr/>
          </p:nvSpPr>
          <p:spPr>
            <a:xfrm>
              <a:off x="9462942" y="765366"/>
              <a:ext cx="2160106" cy="4499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/>
                <a:t>Machine learning</a:t>
              </a:r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8E68C6-4773-0841-8D4C-707D5D2FCD2D}"/>
              </a:ext>
            </a:extLst>
          </p:cNvPr>
          <p:cNvGrpSpPr/>
          <p:nvPr/>
        </p:nvGrpSpPr>
        <p:grpSpPr>
          <a:xfrm>
            <a:off x="9462941" y="3626231"/>
            <a:ext cx="2160107" cy="1341863"/>
            <a:chOff x="9462942" y="2552803"/>
            <a:chExt cx="2160106" cy="13418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C56C2C-AB24-2547-8428-C327F7838E24}"/>
                </a:ext>
              </a:extLst>
            </p:cNvPr>
            <p:cNvSpPr/>
            <p:nvPr/>
          </p:nvSpPr>
          <p:spPr>
            <a:xfrm>
              <a:off x="9462942" y="2562532"/>
              <a:ext cx="2160105" cy="13321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Protection schemes at left turns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32317DF-1371-ED4B-98D7-C63C574CFAA4}"/>
                </a:ext>
              </a:extLst>
            </p:cNvPr>
            <p:cNvSpPr/>
            <p:nvPr/>
          </p:nvSpPr>
          <p:spPr>
            <a:xfrm>
              <a:off x="9462942" y="2552803"/>
              <a:ext cx="2160106" cy="4499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dirty="0"/>
                <a:t>Results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23531-C08B-034B-8D22-0E478F11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4008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A3F55EC-0B06-8740-8866-4A727A94B1F6}"/>
              </a:ext>
            </a:extLst>
          </p:cNvPr>
          <p:cNvGrpSpPr/>
          <p:nvPr/>
        </p:nvGrpSpPr>
        <p:grpSpPr>
          <a:xfrm>
            <a:off x="2542424" y="2038559"/>
            <a:ext cx="7341533" cy="3536919"/>
            <a:chOff x="1899376" y="-1732765"/>
            <a:chExt cx="7341533" cy="35369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E224CB-73CF-A14D-A44E-46443483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9376" y="-1728026"/>
              <a:ext cx="1986851" cy="35321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394684-919D-014D-9BF2-8BC9BE7D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901" y="-1732765"/>
              <a:ext cx="5163049" cy="25245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9780E97-0381-D143-9715-AC4ACBE2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6227" y="749131"/>
              <a:ext cx="2692400" cy="99392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E8E3BE5-6E85-CD4F-BC4F-B91FD822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8509" y="897801"/>
              <a:ext cx="2692400" cy="889360"/>
            </a:xfrm>
            <a:prstGeom prst="rect">
              <a:avLst/>
            </a:prstGeom>
          </p:spPr>
        </p:pic>
        <p:pic>
          <p:nvPicPr>
            <p:cNvPr id="40" name="vLogPreview">
              <a:hlinkClick r:id="" action="ppaction://media"/>
              <a:extLst>
                <a:ext uri="{FF2B5EF4-FFF2-40B4-BE49-F238E27FC236}">
                  <a16:creationId xmlns:a16="http://schemas.microsoft.com/office/drawing/2014/main" id="{4DD64EF0-F887-F146-A6F2-CE119563FDE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2276465" y="-739175"/>
              <a:ext cx="1234440" cy="219456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9FB5F0-4363-5948-A6BC-01A2522E4859}"/>
              </a:ext>
            </a:extLst>
          </p:cNvPr>
          <p:cNvGrpSpPr/>
          <p:nvPr/>
        </p:nvGrpSpPr>
        <p:grpSpPr>
          <a:xfrm>
            <a:off x="5024245" y="2687535"/>
            <a:ext cx="5402459" cy="2926308"/>
            <a:chOff x="2161348" y="2815588"/>
            <a:chExt cx="5402458" cy="29263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06A45E6-BD2F-C345-A408-FEBF10B14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62" t="35634" r="16544" b="33715"/>
            <a:stretch/>
          </p:blipFill>
          <p:spPr>
            <a:xfrm>
              <a:off x="2161348" y="3277897"/>
              <a:ext cx="4472157" cy="2463999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73E0E5-46F4-2147-8DD4-CA617FB2ADDA}"/>
                </a:ext>
              </a:extLst>
            </p:cNvPr>
            <p:cNvSpPr/>
            <p:nvPr/>
          </p:nvSpPr>
          <p:spPr>
            <a:xfrm>
              <a:off x="4752062" y="5014262"/>
              <a:ext cx="126124" cy="126124"/>
            </a:xfrm>
            <a:prstGeom prst="ellipse">
              <a:avLst/>
            </a:prstGeom>
            <a:solidFill>
              <a:srgbClr val="FF0000">
                <a:alpha val="5294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C65A00-4318-2D4C-9C9D-669493A278D5}"/>
                </a:ext>
              </a:extLst>
            </p:cNvPr>
            <p:cNvSpPr/>
            <p:nvPr/>
          </p:nvSpPr>
          <p:spPr>
            <a:xfrm>
              <a:off x="5191560" y="5015616"/>
              <a:ext cx="126124" cy="126124"/>
            </a:xfrm>
            <a:prstGeom prst="ellipse">
              <a:avLst/>
            </a:prstGeom>
            <a:solidFill>
              <a:srgbClr val="FF0000">
                <a:alpha val="5294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A54FB5-A776-4B4D-BC95-C5AE6571DD14}"/>
                </a:ext>
              </a:extLst>
            </p:cNvPr>
            <p:cNvSpPr/>
            <p:nvPr/>
          </p:nvSpPr>
          <p:spPr>
            <a:xfrm>
              <a:off x="6044876" y="5038503"/>
              <a:ext cx="126124" cy="126124"/>
            </a:xfrm>
            <a:prstGeom prst="ellipse">
              <a:avLst/>
            </a:prstGeom>
            <a:solidFill>
              <a:srgbClr val="FF0000">
                <a:alpha val="5294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17512C-8B36-D24C-A616-150059801B67}"/>
                </a:ext>
              </a:extLst>
            </p:cNvPr>
            <p:cNvGrpSpPr/>
            <p:nvPr/>
          </p:nvGrpSpPr>
          <p:grpSpPr>
            <a:xfrm>
              <a:off x="2996521" y="4779530"/>
              <a:ext cx="508729" cy="385097"/>
              <a:chOff x="6247776" y="3094010"/>
              <a:chExt cx="508729" cy="38509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AB9E517-9BE2-CD4E-B12A-78CFFE0D765E}"/>
                  </a:ext>
                </a:extLst>
              </p:cNvPr>
              <p:cNvSpPr/>
              <p:nvPr/>
            </p:nvSpPr>
            <p:spPr>
              <a:xfrm>
                <a:off x="6601548" y="3352983"/>
                <a:ext cx="126124" cy="126124"/>
              </a:xfrm>
              <a:prstGeom prst="ellipse">
                <a:avLst/>
              </a:prstGeom>
              <a:solidFill>
                <a:srgbClr val="FF0000">
                  <a:alpha val="52941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D8DFF93-3438-1349-88F0-FBB78B3290FF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776" y="3094010"/>
                    <a:ext cx="508729" cy="2078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1" i="1">
                                  <a:latin typeface="Cambria Math" charset="0"/>
                                </a:rPr>
                                <m:t>𝑠𝑡𝑎𝑟𝑡</m:t>
                              </m:r>
                            </m:e>
                            <m:sub>
                              <m:r>
                                <a:rPr lang="en-US" altLang="zh-CN" sz="1351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1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D8DFF93-3438-1349-88F0-FBB78B3290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776" y="3094010"/>
                    <a:ext cx="508729" cy="2078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878" r="-2439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075C82-FCC0-194A-A87A-2B9BCB54D4A9}"/>
                    </a:ext>
                  </a:extLst>
                </p:cNvPr>
                <p:cNvSpPr txBox="1"/>
                <p:nvPr/>
              </p:nvSpPr>
              <p:spPr>
                <a:xfrm>
                  <a:off x="4196954" y="4762739"/>
                  <a:ext cx="402290" cy="207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1" i="1">
                                <a:latin typeface="Cambria Math" charset="0"/>
                              </a:rPr>
                              <m:t>𝑒𝑛𝑑</m:t>
                            </m:r>
                          </m:e>
                          <m:sub>
                            <m:r>
                              <a:rPr lang="en-US" altLang="zh-CN" sz="1351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35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E075C82-FCC0-194A-A87A-2B9BCB54D4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954" y="4762739"/>
                  <a:ext cx="402290" cy="207877"/>
                </a:xfrm>
                <a:prstGeom prst="rect">
                  <a:avLst/>
                </a:prstGeom>
                <a:blipFill>
                  <a:blip r:embed="rId12"/>
                  <a:stretch>
                    <a:fillRect l="-9091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554A539-722F-1C43-BB60-F946362C266E}"/>
                    </a:ext>
                  </a:extLst>
                </p:cNvPr>
                <p:cNvSpPr txBox="1"/>
                <p:nvPr/>
              </p:nvSpPr>
              <p:spPr>
                <a:xfrm>
                  <a:off x="6107938" y="4779529"/>
                  <a:ext cx="406330" cy="207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1" i="1">
                                <a:latin typeface="Cambria Math" charset="0"/>
                              </a:rPr>
                              <m:t>𝑒𝑛𝑑</m:t>
                            </m:r>
                          </m:e>
                          <m:sub>
                            <m:r>
                              <a:rPr lang="en-US" altLang="zh-CN" sz="1351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554A539-722F-1C43-BB60-F946362C2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7938" y="4779529"/>
                  <a:ext cx="406330" cy="207877"/>
                </a:xfrm>
                <a:prstGeom prst="rect">
                  <a:avLst/>
                </a:prstGeom>
                <a:blipFill>
                  <a:blip r:embed="rId13"/>
                  <a:stretch>
                    <a:fillRect l="-6061" r="-303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0966158-B46F-C742-93CF-0FC9BA2101E3}"/>
                    </a:ext>
                  </a:extLst>
                </p:cNvPr>
                <p:cNvSpPr txBox="1"/>
                <p:nvPr/>
              </p:nvSpPr>
              <p:spPr>
                <a:xfrm>
                  <a:off x="5324134" y="4784367"/>
                  <a:ext cx="512769" cy="207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351" i="1">
                                <a:latin typeface="Cambria Math" charset="0"/>
                              </a:rPr>
                              <m:t>𝑠𝑡𝑎𝑟𝑡</m:t>
                            </m:r>
                          </m:e>
                          <m:sub>
                            <m:r>
                              <a:rPr lang="en-US" altLang="zh-CN" sz="1351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0966158-B46F-C742-93CF-0FC9BA2101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4134" y="4784367"/>
                  <a:ext cx="512769" cy="207877"/>
                </a:xfrm>
                <a:prstGeom prst="rect">
                  <a:avLst/>
                </a:prstGeom>
                <a:blipFill>
                  <a:blip r:embed="rId14"/>
                  <a:stretch>
                    <a:fillRect l="-4878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8600516B-C8DD-3340-8A48-3C26336167DB}"/>
                </a:ext>
              </a:extLst>
            </p:cNvPr>
            <p:cNvSpPr/>
            <p:nvPr/>
          </p:nvSpPr>
          <p:spPr>
            <a:xfrm rot="5400000">
              <a:off x="4966339" y="2660631"/>
              <a:ext cx="303381" cy="1307323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5C35E7-1F7F-524D-9180-FAFD45961579}"/>
                </a:ext>
              </a:extLst>
            </p:cNvPr>
            <p:cNvSpPr/>
            <p:nvPr/>
          </p:nvSpPr>
          <p:spPr>
            <a:xfrm>
              <a:off x="2819313" y="2815588"/>
              <a:ext cx="4744493" cy="3986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zh-CN" sz="1351" dirty="0">
                  <a:solidFill>
                    <a:schemeClr val="tx1"/>
                  </a:solidFill>
                </a:rPr>
                <a:t>Do they belong to the same left turn maneuver?</a:t>
              </a:r>
              <a:endParaRPr lang="zh-CN" altLang="en-US" sz="1351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1B6954C-869A-044E-AADA-C0084B59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Collection and Discovery of Left Turn Hotspots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E751F-4571-8B4E-A0C8-F256F155A0F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2" y="2156268"/>
            <a:ext cx="1355824" cy="430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37734-B91A-A342-B368-9D8CAF2BDB8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7" y="1905250"/>
            <a:ext cx="291695" cy="551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5F6B4-5E02-DD4D-86A1-FBD620AFCE0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3" y="3417513"/>
            <a:ext cx="3285067" cy="73317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13B36E-1F44-0A42-8C80-2BA8752D3A5F}"/>
              </a:ext>
            </a:extLst>
          </p:cNvPr>
          <p:cNvCxnSpPr>
            <a:cxnSpLocks/>
          </p:cNvCxnSpPr>
          <p:nvPr/>
        </p:nvCxnSpPr>
        <p:spPr>
          <a:xfrm flipH="1">
            <a:off x="617661" y="2623386"/>
            <a:ext cx="4811" cy="664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645E21-A8FC-6943-ADA4-7828614AA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69" y="2586809"/>
            <a:ext cx="3394667" cy="948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Gyroscope, accelerometer, and GPS</a:t>
            </a:r>
            <a:endParaRPr lang="en-US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2F018B-FA1D-F146-B705-45BB90F24CA5}"/>
              </a:ext>
            </a:extLst>
          </p:cNvPr>
          <p:cNvCxnSpPr>
            <a:cxnSpLocks/>
          </p:cNvCxnSpPr>
          <p:nvPr/>
        </p:nvCxnSpPr>
        <p:spPr>
          <a:xfrm flipH="1">
            <a:off x="612849" y="4280424"/>
            <a:ext cx="4811" cy="664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E6C3A0-288C-0049-B788-297FA369E24B}"/>
              </a:ext>
            </a:extLst>
          </p:cNvPr>
          <p:cNvSpPr txBox="1">
            <a:spLocks/>
          </p:cNvSpPr>
          <p:nvPr/>
        </p:nvSpPr>
        <p:spPr>
          <a:xfrm>
            <a:off x="787869" y="4280421"/>
            <a:ext cx="3394667" cy="948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Framing data snippets that contain left turns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0383FE-BBC7-9141-8146-33A2CDCBD43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1" y="5228689"/>
            <a:ext cx="848903" cy="1025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698629-E4AD-3C42-B860-22BFCD21792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95" y="5228689"/>
            <a:ext cx="837879" cy="10252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F0013-E393-E84F-B94B-4C906033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2DE7B8-F792-7346-82F3-B9AC254EB8B7}"/>
              </a:ext>
            </a:extLst>
          </p:cNvPr>
          <p:cNvGrpSpPr/>
          <p:nvPr/>
        </p:nvGrpSpPr>
        <p:grpSpPr>
          <a:xfrm>
            <a:off x="4098551" y="1981111"/>
            <a:ext cx="6223000" cy="3632732"/>
            <a:chOff x="3677926" y="1981109"/>
            <a:chExt cx="6223000" cy="36327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3A88E8-3907-C14C-87CA-00C73DDE6105}"/>
                </a:ext>
              </a:extLst>
            </p:cNvPr>
            <p:cNvSpPr/>
            <p:nvPr/>
          </p:nvSpPr>
          <p:spPr>
            <a:xfrm>
              <a:off x="3677926" y="1981109"/>
              <a:ext cx="6223000" cy="3632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85ED7-7BA4-6A48-9CEF-44A4BD385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2583" y="2030366"/>
              <a:ext cx="3961594" cy="350746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BAC70B-489B-2540-88D8-A823F2E199E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551" y="2019475"/>
            <a:ext cx="6223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14" grpId="0" build="p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B6954C-869A-044E-AADA-C0084B59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Finding Ground Truth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4252A6-7F4F-F74D-BF76-8D766342AA5F}"/>
              </a:ext>
            </a:extLst>
          </p:cNvPr>
          <p:cNvSpPr txBox="1">
            <a:spLocks/>
          </p:cNvSpPr>
          <p:nvPr/>
        </p:nvSpPr>
        <p:spPr>
          <a:xfrm>
            <a:off x="1017709" y="1886688"/>
            <a:ext cx="10949219" cy="1229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 </a:t>
            </a:r>
            <a:r>
              <a:rPr lang="en-US" altLang="zh-CN" sz="2400" dirty="0"/>
              <a:t>Recruited </a:t>
            </a:r>
            <a:r>
              <a:rPr lang="en-US" altLang="zh-CN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</a:t>
            </a:r>
            <a:r>
              <a:rPr lang="en-US" altLang="zh-CN" sz="2400" dirty="0"/>
              <a:t> workers</a:t>
            </a:r>
          </a:p>
          <a:p>
            <a:r>
              <a:rPr lang="zh-C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6,016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annotations, </a:t>
            </a:r>
            <a:r>
              <a:rPr lang="en-US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5.47</a:t>
            </a:r>
            <a:r>
              <a:rPr lang="en-US" sz="2400" dirty="0"/>
              <a:t> labels / hotspot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BAD5CC-009F-6C47-AD08-6E2AD0BC9C16}"/>
              </a:ext>
            </a:extLst>
          </p:cNvPr>
          <p:cNvGrpSpPr/>
          <p:nvPr/>
        </p:nvGrpSpPr>
        <p:grpSpPr>
          <a:xfrm>
            <a:off x="281128" y="3879585"/>
            <a:ext cx="3128315" cy="1780971"/>
            <a:chOff x="846465" y="2852859"/>
            <a:chExt cx="3128315" cy="1780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BA637A-BABB-3444-8FA3-38ADDFD6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465" y="2852859"/>
              <a:ext cx="3116698" cy="178097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C5D8C0-1907-F446-B1EF-88837A064071}"/>
                </a:ext>
              </a:extLst>
            </p:cNvPr>
            <p:cNvSpPr/>
            <p:nvPr/>
          </p:nvSpPr>
          <p:spPr>
            <a:xfrm>
              <a:off x="3700460" y="3351932"/>
              <a:ext cx="274320" cy="27146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B9D979-3296-B440-A55E-CCAF6DB4E921}"/>
              </a:ext>
            </a:extLst>
          </p:cNvPr>
          <p:cNvGrpSpPr/>
          <p:nvPr/>
        </p:nvGrpSpPr>
        <p:grpSpPr>
          <a:xfrm>
            <a:off x="3570709" y="3623285"/>
            <a:ext cx="1495425" cy="1302143"/>
            <a:chOff x="3700233" y="3358552"/>
            <a:chExt cx="2324100" cy="1930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5D81AC-8F40-D141-BE58-6C6C05F32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33" y="4425950"/>
              <a:ext cx="2324100" cy="86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997E70-5740-8942-9EBF-BFCFF944D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9783" y="3358552"/>
              <a:ext cx="1905000" cy="13335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C39201D-BA2A-204F-A536-6D5FD99143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625" y="4650121"/>
            <a:ext cx="1089587" cy="1089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7809678-E2D5-194D-B97E-D9E31A8BBAFD}"/>
              </a:ext>
            </a:extLst>
          </p:cNvPr>
          <p:cNvGrpSpPr/>
          <p:nvPr/>
        </p:nvGrpSpPr>
        <p:grpSpPr>
          <a:xfrm>
            <a:off x="5227397" y="3174957"/>
            <a:ext cx="4478867" cy="3663235"/>
            <a:chOff x="6756929" y="2666128"/>
            <a:chExt cx="4478867" cy="36632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66F87E-C171-F54C-AEBB-AF2FCE5E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6929" y="2666128"/>
              <a:ext cx="4478867" cy="31658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8FF2CB97-5268-F94B-A65B-27EDCB0172DB}"/>
                </a:ext>
              </a:extLst>
            </p:cNvPr>
            <p:cNvSpPr txBox="1">
              <a:spLocks/>
            </p:cNvSpPr>
            <p:nvPr/>
          </p:nvSpPr>
          <p:spPr>
            <a:xfrm>
              <a:off x="6756929" y="5831946"/>
              <a:ext cx="4478867" cy="4974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Interactive labeling system design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6BDD2C-7D0A-F646-B75A-7023AB3C2AC1}"/>
              </a:ext>
            </a:extLst>
          </p:cNvPr>
          <p:cNvSpPr txBox="1">
            <a:spLocks/>
          </p:cNvSpPr>
          <p:nvPr/>
        </p:nvSpPr>
        <p:spPr>
          <a:xfrm>
            <a:off x="621392" y="1430480"/>
            <a:ext cx="10949219" cy="1229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Outsourcing labeling tasks via Amazon Mechanical Turk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677D866-0120-FD41-8CBA-433D6CAB4012}"/>
              </a:ext>
            </a:extLst>
          </p:cNvPr>
          <p:cNvGraphicFramePr>
            <a:graphicFrameLocks noGrp="1"/>
          </p:cNvGraphicFramePr>
          <p:nvPr/>
        </p:nvGraphicFramePr>
        <p:xfrm>
          <a:off x="9846791" y="3174960"/>
          <a:ext cx="2023222" cy="3571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5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Description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Traffic light - protected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Stop sign </a:t>
                      </a:r>
                      <a:r>
                        <a:rPr lang="mr-IN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all-way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Traffic light - regular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Stop sign</a:t>
                      </a:r>
                      <a:r>
                        <a:rPr lang="en-US" sz="15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mr-IN" sz="15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–</a:t>
                      </a:r>
                      <a:r>
                        <a:rPr lang="en-US" sz="15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two-way</a:t>
                      </a:r>
                      <a:endParaRPr lang="en-US" sz="15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3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Unprotected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None of the above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01FCC6B-088B-1647-8137-FAA94D66AB7C}"/>
              </a:ext>
            </a:extLst>
          </p:cNvPr>
          <p:cNvSpPr/>
          <p:nvPr/>
        </p:nvSpPr>
        <p:spPr>
          <a:xfrm>
            <a:off x="5776612" y="3210487"/>
            <a:ext cx="1188720" cy="287320"/>
          </a:xfrm>
          <a:prstGeom prst="roundRect">
            <a:avLst>
              <a:gd name="adj" fmla="val 1430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Map View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39F0C9A-1512-2A40-8F21-6AC180DFA4E0}"/>
              </a:ext>
            </a:extLst>
          </p:cNvPr>
          <p:cNvSpPr/>
          <p:nvPr/>
        </p:nvSpPr>
        <p:spPr>
          <a:xfrm>
            <a:off x="8229363" y="3220947"/>
            <a:ext cx="1188720" cy="287319"/>
          </a:xfrm>
          <a:prstGeom prst="roundRect">
            <a:avLst>
              <a:gd name="adj" fmla="val 1968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C000"/>
                </a:solidFill>
              </a:rPr>
              <a:t>StreetView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DA3ADAF-565C-B44B-9371-F67908F687D5}"/>
              </a:ext>
            </a:extLst>
          </p:cNvPr>
          <p:cNvSpPr/>
          <p:nvPr/>
        </p:nvSpPr>
        <p:spPr>
          <a:xfrm>
            <a:off x="8016903" y="6012615"/>
            <a:ext cx="1554480" cy="287319"/>
          </a:xfrm>
          <a:prstGeom prst="roundRect">
            <a:avLst>
              <a:gd name="adj" fmla="val 1968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Label options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7AB5124-913A-3940-8754-2D237479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CFF987E-AC26-B64B-BB14-EE91C9D29565}"/>
              </a:ext>
            </a:extLst>
          </p:cNvPr>
          <p:cNvSpPr/>
          <p:nvPr/>
        </p:nvSpPr>
        <p:spPr>
          <a:xfrm>
            <a:off x="3061254" y="2434023"/>
            <a:ext cx="3008244" cy="1551188"/>
          </a:xfrm>
          <a:prstGeom prst="roundRect">
            <a:avLst>
              <a:gd name="adj" fmla="val 8867"/>
            </a:avLst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1ED48B-4A3C-F547-BC3D-D3CDB995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Understanding Statistical Features </a:t>
            </a:r>
            <a:br>
              <a:rPr lang="en-US" dirty="0">
                <a:latin typeface="Gill Sans MT" charset="0"/>
                <a:ea typeface="Gill Sans MT" charset="0"/>
                <a:cs typeface="Gill Sans MT" charset="0"/>
              </a:rPr>
            </a:b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with Machine Learning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5E260A-AD4E-A446-B4F3-91E85FB5B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5" y="4539442"/>
            <a:ext cx="7487839" cy="2318561"/>
          </a:xfrm>
        </p:spPr>
        <p:txBody>
          <a:bodyPr>
            <a:normAutofit/>
          </a:bodyPr>
          <a:lstStyle/>
          <a:p>
            <a:r>
              <a:rPr lang="en-US" altLang="zh-CN" dirty="0"/>
              <a:t>Data augmentation</a:t>
            </a:r>
          </a:p>
          <a:p>
            <a:pPr lvl="1"/>
            <a:r>
              <a:rPr lang="en-US" altLang="zh-CN" dirty="0"/>
              <a:t>Achieve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r>
              <a:rPr lang="en-US" altLang="zh-CN" dirty="0"/>
              <a:t> larger observations for training!</a:t>
            </a:r>
          </a:p>
          <a:p>
            <a:r>
              <a:rPr lang="en-US" altLang="zh-CN" dirty="0"/>
              <a:t>Long- and short-term memory (LSTM) algorithm captures the dependency through time</a:t>
            </a:r>
          </a:p>
          <a:p>
            <a:pPr lvl="1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6021A6-BE20-254C-A728-339D2B796453}"/>
              </a:ext>
            </a:extLst>
          </p:cNvPr>
          <p:cNvGrpSpPr/>
          <p:nvPr/>
        </p:nvGrpSpPr>
        <p:grpSpPr>
          <a:xfrm>
            <a:off x="6913757" y="4450235"/>
            <a:ext cx="4553243" cy="2201007"/>
            <a:chOff x="6913757" y="4450232"/>
            <a:chExt cx="4553242" cy="22010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DA932E-BA26-F74E-8479-17B70A43D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1972" y="4450232"/>
              <a:ext cx="3505027" cy="220100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6F458D-A7F3-BD45-A339-4E1E2370B11C}"/>
                </a:ext>
              </a:extLst>
            </p:cNvPr>
            <p:cNvCxnSpPr>
              <a:cxnSpLocks/>
            </p:cNvCxnSpPr>
            <p:nvPr/>
          </p:nvCxnSpPr>
          <p:spPr>
            <a:xfrm>
              <a:off x="6913757" y="5082384"/>
              <a:ext cx="1048215" cy="468351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E752699-A6D2-4C4A-AB71-59E70F72719F}"/>
              </a:ext>
            </a:extLst>
          </p:cNvPr>
          <p:cNvSpPr/>
          <p:nvPr/>
        </p:nvSpPr>
        <p:spPr>
          <a:xfrm>
            <a:off x="6612837" y="2434021"/>
            <a:ext cx="2883479" cy="1547859"/>
          </a:xfrm>
          <a:prstGeom prst="roundRect">
            <a:avLst>
              <a:gd name="adj" fmla="val 8867"/>
            </a:avLst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DA6D6-D533-C848-B3DE-BC945CAC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64F70C-4178-7C4D-AC77-4FC9EB7D01E2}"/>
              </a:ext>
            </a:extLst>
          </p:cNvPr>
          <p:cNvSpPr/>
          <p:nvPr/>
        </p:nvSpPr>
        <p:spPr>
          <a:xfrm>
            <a:off x="4339752" y="1478752"/>
            <a:ext cx="1504435" cy="802085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dirty="0"/>
              <a:t>Labels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C997A7-F299-F942-8095-AD9B7A9DFA39}"/>
              </a:ext>
            </a:extLst>
          </p:cNvPr>
          <p:cNvSpPr/>
          <p:nvPr/>
        </p:nvSpPr>
        <p:spPr>
          <a:xfrm>
            <a:off x="594008" y="2619791"/>
            <a:ext cx="2029901" cy="1138647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dirty="0"/>
              <a:t>Observations from hotspots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10C8B-0E3F-0848-8B6A-A154E0415813}"/>
              </a:ext>
            </a:extLst>
          </p:cNvPr>
          <p:cNvGrpSpPr/>
          <p:nvPr/>
        </p:nvGrpSpPr>
        <p:grpSpPr>
          <a:xfrm>
            <a:off x="2623911" y="1879795"/>
            <a:ext cx="9111847" cy="1863551"/>
            <a:chOff x="2623908" y="1879793"/>
            <a:chExt cx="9111847" cy="18635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4BF627-3713-8149-8471-C9977232AEE4}"/>
                </a:ext>
              </a:extLst>
            </p:cNvPr>
            <p:cNvGrpSpPr/>
            <p:nvPr/>
          </p:nvGrpSpPr>
          <p:grpSpPr>
            <a:xfrm>
              <a:off x="3357816" y="2619788"/>
              <a:ext cx="2486370" cy="1123554"/>
              <a:chOff x="6909421" y="765365"/>
              <a:chExt cx="2486370" cy="112355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72F43E0-CCC8-AC4F-A29C-72313D6DC1B7}"/>
                  </a:ext>
                </a:extLst>
              </p:cNvPr>
              <p:cNvSpPr/>
              <p:nvPr/>
            </p:nvSpPr>
            <p:spPr>
              <a:xfrm>
                <a:off x="6910519" y="780458"/>
                <a:ext cx="2485272" cy="110846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algn="ctr"/>
                <a:r>
                  <a:rPr lang="en-US" sz="2000" dirty="0">
                    <a:solidFill>
                      <a:sysClr val="windowText" lastClr="000000"/>
                    </a:solidFill>
                  </a:rPr>
                  <a:t>Expand the size of time-series observations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38AC0B-3002-6441-9D8C-D9E5463E17A8}"/>
                  </a:ext>
                </a:extLst>
              </p:cNvPr>
              <p:cNvSpPr/>
              <p:nvPr/>
            </p:nvSpPr>
            <p:spPr>
              <a:xfrm>
                <a:off x="6909421" y="765365"/>
                <a:ext cx="2486369" cy="44994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000" dirty="0"/>
                  <a:t>Data Augmentation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A28F7B7-996C-5B44-9CE0-79E83ADE22FC}"/>
                </a:ext>
              </a:extLst>
            </p:cNvPr>
            <p:cNvCxnSpPr>
              <a:cxnSpLocks/>
              <a:stCxn id="12" idx="3"/>
              <a:endCxn id="17" idx="1"/>
            </p:cNvCxnSpPr>
            <p:nvPr/>
          </p:nvCxnSpPr>
          <p:spPr>
            <a:xfrm>
              <a:off x="5844186" y="3189112"/>
              <a:ext cx="9603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F36CDF-9799-5A4E-9635-9D559E2D63C6}"/>
                </a:ext>
              </a:extLst>
            </p:cNvPr>
            <p:cNvGrpSpPr/>
            <p:nvPr/>
          </p:nvGrpSpPr>
          <p:grpSpPr>
            <a:xfrm>
              <a:off x="6803404" y="2619789"/>
              <a:ext cx="2486370" cy="1123554"/>
              <a:chOff x="6909421" y="765365"/>
              <a:chExt cx="2486370" cy="112355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9427521-2ACD-F444-8B15-9902596558DC}"/>
                  </a:ext>
                </a:extLst>
              </p:cNvPr>
              <p:cNvSpPr/>
              <p:nvPr/>
            </p:nvSpPr>
            <p:spPr>
              <a:xfrm>
                <a:off x="6910519" y="780458"/>
                <a:ext cx="2485272" cy="110846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algn="ctr"/>
                <a:r>
                  <a:rPr lang="en-US" sz="2000" dirty="0">
                    <a:solidFill>
                      <a:sysClr val="windowText" lastClr="000000"/>
                    </a:solidFill>
                  </a:rPr>
                  <a:t>Recurrent neural network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88E93C1-AF20-C14C-A9A7-468CF80EAD5F}"/>
                  </a:ext>
                </a:extLst>
              </p:cNvPr>
              <p:cNvSpPr/>
              <p:nvPr/>
            </p:nvSpPr>
            <p:spPr>
              <a:xfrm>
                <a:off x="6909421" y="765365"/>
                <a:ext cx="2486369" cy="44994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000" dirty="0"/>
                  <a:t>Supervised learning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F8EFD9-FD70-D049-8349-279C599B27B0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9289774" y="3181565"/>
              <a:ext cx="941546" cy="75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E9AE11-CE9B-EC4A-B217-A0B71E4C1730}"/>
                </a:ext>
              </a:extLst>
            </p:cNvPr>
            <p:cNvSpPr/>
            <p:nvPr/>
          </p:nvSpPr>
          <p:spPr>
            <a:xfrm>
              <a:off x="10231320" y="2619788"/>
              <a:ext cx="1504435" cy="1123554"/>
            </a:xfrm>
            <a:prstGeom prst="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2400" dirty="0"/>
                <a:t>Result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CC87887-8BBF-1B4F-96A2-AE38BD162F01}"/>
                </a:ext>
              </a:extLst>
            </p:cNvPr>
            <p:cNvCxnSpPr>
              <a:cxnSpLocks/>
              <a:stCxn id="27" idx="3"/>
              <a:endCxn id="12" idx="1"/>
            </p:cNvCxnSpPr>
            <p:nvPr/>
          </p:nvCxnSpPr>
          <p:spPr>
            <a:xfrm>
              <a:off x="2623908" y="3189112"/>
              <a:ext cx="7350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13749246-6937-F948-997B-5D11010F4D9F}"/>
                </a:ext>
              </a:extLst>
            </p:cNvPr>
            <p:cNvCxnSpPr>
              <a:cxnSpLocks/>
              <a:stCxn id="26" idx="3"/>
              <a:endCxn id="17" idx="1"/>
            </p:cNvCxnSpPr>
            <p:nvPr/>
          </p:nvCxnSpPr>
          <p:spPr>
            <a:xfrm>
              <a:off x="5844185" y="1879793"/>
              <a:ext cx="960317" cy="1309320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86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1221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CF11D76-4251-444F-8153-5807078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791" y="3424964"/>
            <a:ext cx="5205767" cy="3195075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B563AAD-26BA-6F4E-8694-3AECD0308A25}"/>
              </a:ext>
            </a:extLst>
          </p:cNvPr>
          <p:cNvSpPr/>
          <p:nvPr/>
        </p:nvSpPr>
        <p:spPr>
          <a:xfrm>
            <a:off x="-1" y="0"/>
            <a:ext cx="470581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Classification</a:t>
            </a:r>
            <a:r>
              <a:rPr kumimoji="1" lang="zh-CN" altLang="en-US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Accuracy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Evaluation metrics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Compare LSTM with other machine learning algorithms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21F834-BFF2-D347-9975-EFC4F17D6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816679"/>
              </p:ext>
            </p:extLst>
          </p:nvPr>
        </p:nvGraphicFramePr>
        <p:xfrm>
          <a:off x="8099795" y="1213957"/>
          <a:ext cx="3730061" cy="139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212">
                  <a:extLst>
                    <a:ext uri="{9D8B030D-6E8A-4147-A177-3AD203B41FA5}">
                      <a16:colId xmlns:a16="http://schemas.microsoft.com/office/drawing/2014/main" val="3124555919"/>
                    </a:ext>
                  </a:extLst>
                </a:gridCol>
                <a:gridCol w="585204">
                  <a:extLst>
                    <a:ext uri="{9D8B030D-6E8A-4147-A177-3AD203B41FA5}">
                      <a16:colId xmlns:a16="http://schemas.microsoft.com/office/drawing/2014/main" val="2114652065"/>
                    </a:ext>
                  </a:extLst>
                </a:gridCol>
              </a:tblGrid>
              <a:tr h="45758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Category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Precision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Recall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4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Protected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4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Unprotected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D6B80-7575-5448-BA98-4928AC90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B8A82-715B-9A41-A52B-B6DEC0E338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722" y="674944"/>
            <a:ext cx="3088167" cy="24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864" y="934909"/>
            <a:ext cx="6332072" cy="32667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55AF95-232E-6341-836A-43AA45EE3209}"/>
              </a:ext>
            </a:extLst>
          </p:cNvPr>
          <p:cNvSpPr/>
          <p:nvPr/>
        </p:nvSpPr>
        <p:spPr>
          <a:xfrm>
            <a:off x="-1" y="0"/>
            <a:ext cx="470581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Overhead</a:t>
            </a:r>
            <a:r>
              <a:rPr kumimoji="1" lang="zh-CN" altLang="en-US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the Data Collection App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CPU usage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Battery usage</a:t>
            </a:r>
            <a:endParaRPr lang="zh-CN" altLang="en-US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478766F8-37C4-154B-B7AB-7DD3C652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866" y="4918779"/>
            <a:ext cx="6667113" cy="2125263"/>
          </a:xfrm>
        </p:spPr>
        <p:txBody>
          <a:bodyPr>
            <a:normAutofit/>
          </a:bodyPr>
          <a:lstStyle/>
          <a:p>
            <a:r>
              <a:rPr lang="en-US" altLang="zh-CN" dirty="0"/>
              <a:t>TurnsMap</a:t>
            </a:r>
            <a:r>
              <a:rPr lang="zh-CN" altLang="en-US" dirty="0"/>
              <a:t> </a:t>
            </a:r>
            <a:r>
              <a:rPr lang="en-US" altLang="zh-CN" dirty="0"/>
              <a:t>on average uses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ea typeface="Gill Sans MT" charset="0"/>
                <a:cs typeface="Times New Roman" panose="02020603050405020304" pitchFamily="18" charset="0"/>
              </a:rPr>
              <a:t>45</a:t>
            </a:r>
            <a:r>
              <a:rPr lang="en-US" altLang="zh-CN" dirty="0">
                <a:ea typeface="Gill Sans MT" charset="0"/>
                <a:cs typeface="Gill Sans MT" charset="0"/>
              </a:rPr>
              <a:t> mA --- </a:t>
            </a:r>
            <a:r>
              <a:rPr lang="en-US" altLang="zh-CN" dirty="0"/>
              <a:t>only 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r>
              <a:rPr lang="en-US" altLang="zh-CN" dirty="0"/>
              <a:t> of Google Maps’ power consumption</a:t>
            </a:r>
            <a:endParaRPr lang="zh-CN" alt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529E2-CA41-1A40-A73D-A3F1C5CA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381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847" y="448172"/>
            <a:ext cx="1719391" cy="2069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323" y="424865"/>
            <a:ext cx="1692872" cy="209235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28374" y="2540523"/>
            <a:ext cx="6667113" cy="1135751"/>
          </a:xfrm>
        </p:spPr>
        <p:txBody>
          <a:bodyPr/>
          <a:lstStyle/>
          <a:p>
            <a:r>
              <a:rPr lang="en-US" altLang="zh-CN" dirty="0"/>
              <a:t>Replace</a:t>
            </a:r>
            <a:r>
              <a:rPr lang="zh-CN" altLang="en-US" dirty="0"/>
              <a:t> </a:t>
            </a:r>
            <a:r>
              <a:rPr lang="en-US" altLang="zh-CN" dirty="0"/>
              <a:t>unprotected left turns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turns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altering</a:t>
            </a:r>
            <a:r>
              <a:rPr lang="zh-CN" altLang="en-US" dirty="0"/>
              <a:t> </a:t>
            </a:r>
            <a:r>
              <a:rPr lang="en-US" altLang="zh-CN" dirty="0"/>
              <a:t>trip</a:t>
            </a:r>
            <a:r>
              <a:rPr lang="zh-CN" altLang="en-US" dirty="0"/>
              <a:t> </a:t>
            </a:r>
            <a:r>
              <a:rPr lang="en-US" altLang="zh-CN" dirty="0"/>
              <a:t>route</a:t>
            </a:r>
            <a:endParaRPr lang="zh-CN" alt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772" y="3936324"/>
            <a:ext cx="2321781" cy="2306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83774" y="3367355"/>
            <a:ext cx="2322047" cy="6178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I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will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use it if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it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has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similar ETA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83774" y="6173258"/>
            <a:ext cx="2321783" cy="61783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I’ll use even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with a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prolonged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</a:rPr>
              <a:t>ETA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cxnSpLocks/>
            <a:stCxn id="10" idx="3"/>
            <a:endCxn id="8" idx="3"/>
          </p:cNvCxnSpPr>
          <p:nvPr/>
        </p:nvCxnSpPr>
        <p:spPr>
          <a:xfrm flipH="1">
            <a:off x="11505556" y="3676272"/>
            <a:ext cx="265" cy="1413176"/>
          </a:xfrm>
          <a:prstGeom prst="bentConnector3">
            <a:avLst>
              <a:gd name="adj1" fmla="val -8626415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DE93A69-9E78-6C47-B86A-0AAA4CB6F995}"/>
              </a:ext>
            </a:extLst>
          </p:cNvPr>
          <p:cNvSpPr/>
          <p:nvPr/>
        </p:nvSpPr>
        <p:spPr>
          <a:xfrm>
            <a:off x="-1" y="0"/>
            <a:ext cx="470581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Use Case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marL="457178" indent="-457178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panose="020B0604020202020204" pitchFamily="34" charset="0"/>
              <a:buChar char="•"/>
            </a:pPr>
            <a:r>
              <a:rPr lang="en-US" altLang="zh-CN" sz="3200" dirty="0"/>
              <a:t>Adapting</a:t>
            </a:r>
            <a:r>
              <a:rPr lang="zh-CN" altLang="en-US" sz="3200" dirty="0"/>
              <a:t> </a:t>
            </a:r>
            <a:r>
              <a:rPr lang="en-US" altLang="zh-CN" sz="3200" dirty="0"/>
              <a:t>TurnsMap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Navigation</a:t>
            </a:r>
            <a:r>
              <a:rPr lang="zh-CN" altLang="en-US" sz="3200" dirty="0"/>
              <a:t> </a:t>
            </a:r>
            <a:r>
              <a:rPr lang="en-US" altLang="zh-CN" sz="3200" dirty="0"/>
              <a:t>Systems</a:t>
            </a:r>
          </a:p>
          <a:p>
            <a:pPr marL="800060" lvl="1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User study of </a:t>
            </a:r>
            <a:r>
              <a:rPr lang="en-US" altLang="zh-CN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Gill Sans MT" charset="0"/>
                <a:cs typeface="Times New Roman" panose="02020603050405020304" pitchFamily="18" charset="0"/>
              </a:rPr>
              <a:t>564</a:t>
            </a: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participants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9F5141-5AD0-2940-8D10-B1F4A43128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493" y="937900"/>
            <a:ext cx="1089587" cy="1089587"/>
          </a:xfrm>
          <a:prstGeom prst="rect">
            <a:avLst/>
          </a:prstGeom>
        </p:spPr>
      </p:pic>
      <p:pic>
        <p:nvPicPr>
          <p:cNvPr id="26" name="Graphic 25" descr="User">
            <a:extLst>
              <a:ext uri="{FF2B5EF4-FFF2-40B4-BE49-F238E27FC236}">
                <a16:creationId xmlns:a16="http://schemas.microsoft.com/office/drawing/2014/main" id="{A5BC6019-94AF-E44B-AA2F-712C3415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9355" y="5378236"/>
            <a:ext cx="1287880" cy="1287880"/>
          </a:xfrm>
          <a:prstGeom prst="rect">
            <a:avLst/>
          </a:prstGeom>
        </p:spPr>
      </p:pic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DD8EAE7D-0126-3A42-8E81-7ACFB2EFF639}"/>
              </a:ext>
            </a:extLst>
          </p:cNvPr>
          <p:cNvSpPr/>
          <p:nvPr/>
        </p:nvSpPr>
        <p:spPr>
          <a:xfrm>
            <a:off x="5270635" y="3590156"/>
            <a:ext cx="2669648" cy="1788080"/>
          </a:xfrm>
          <a:prstGeom prst="wedgeRoundRectCallout">
            <a:avLst>
              <a:gd name="adj1" fmla="val -6631"/>
              <a:gd name="adj2" fmla="val 71232"/>
              <a:gd name="adj3" fmla="val 16667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200" dirty="0"/>
              <a:t>Would</a:t>
            </a:r>
            <a:r>
              <a:rPr lang="zh-CN" altLang="en-US" sz="2200" dirty="0"/>
              <a:t> </a:t>
            </a:r>
            <a:r>
              <a:rPr lang="en-US" altLang="zh-CN" sz="2200" dirty="0"/>
              <a:t>you prefer a navigation app that can help you avoid unprotected left turns?</a:t>
            </a:r>
            <a:endParaRPr lang="en-US" sz="2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38649E-4725-6346-9DC1-FD0AAB7A87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312" y="4544653"/>
            <a:ext cx="1089587" cy="10895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AA55AA7-CBC6-B64A-9E86-015EB6EA87C8}"/>
              </a:ext>
            </a:extLst>
          </p:cNvPr>
          <p:cNvGrpSpPr/>
          <p:nvPr/>
        </p:nvGrpSpPr>
        <p:grpSpPr>
          <a:xfrm>
            <a:off x="7963650" y="5438771"/>
            <a:ext cx="1038985" cy="989103"/>
            <a:chOff x="3700233" y="3358552"/>
            <a:chExt cx="2324100" cy="193099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98B492-FCB7-F541-9823-004E7870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33" y="4425950"/>
              <a:ext cx="2324100" cy="8636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D0172D2-6337-F74F-A571-28F8248EC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9783" y="3358552"/>
              <a:ext cx="1905000" cy="133350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78AD3B1-D911-4043-99A3-009F572F42CD}"/>
              </a:ext>
            </a:extLst>
          </p:cNvPr>
          <p:cNvSpPr/>
          <p:nvPr/>
        </p:nvSpPr>
        <p:spPr>
          <a:xfrm>
            <a:off x="6858001" y="258578"/>
            <a:ext cx="679235" cy="668441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F24C05-D451-B94D-AF8B-3C4AB567D3A9}"/>
              </a:ext>
            </a:extLst>
          </p:cNvPr>
          <p:cNvSpPr/>
          <p:nvPr/>
        </p:nvSpPr>
        <p:spPr>
          <a:xfrm>
            <a:off x="7658741" y="130171"/>
            <a:ext cx="1777867" cy="677704"/>
          </a:xfrm>
          <a:prstGeom prst="roundRect">
            <a:avLst>
              <a:gd name="adj" fmla="val 19686"/>
            </a:avLst>
          </a:prstGeom>
          <a:solidFill>
            <a:schemeClr val="tx1">
              <a:alpha val="92941"/>
            </a:schemeClr>
          </a:solidFill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Two unprotected left 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A0BAD-CC2C-0944-98C5-2A72923D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4DAC8-8E36-AE46-9799-BBE8941844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1C509E-421B-6E4B-94E8-2FBF4A87A25A}"/>
              </a:ext>
            </a:extLst>
          </p:cNvPr>
          <p:cNvSpPr/>
          <p:nvPr/>
        </p:nvSpPr>
        <p:spPr>
          <a:xfrm>
            <a:off x="258422" y="715616"/>
            <a:ext cx="5556007" cy="5426765"/>
          </a:xfrm>
          <a:prstGeom prst="rect">
            <a:avLst/>
          </a:prstGeom>
          <a:solidFill>
            <a:srgbClr val="262626">
              <a:alpha val="8392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Harvesting Crowd’s Driving Pattern 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Every moment, millions of cars are driving on the road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AFC1F-D560-4440-BD90-6972D7C8BBFC}"/>
              </a:ext>
            </a:extLst>
          </p:cNvPr>
          <p:cNvSpPr/>
          <p:nvPr/>
        </p:nvSpPr>
        <p:spPr>
          <a:xfrm>
            <a:off x="5814427" y="715616"/>
            <a:ext cx="6092655" cy="5426765"/>
          </a:xfrm>
          <a:prstGeom prst="rect">
            <a:avLst/>
          </a:prstGeom>
          <a:solidFill>
            <a:srgbClr val="262626">
              <a:alpha val="8392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zh-CN" sz="2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76CDC3-9917-0840-BE27-E079236768F6}"/>
              </a:ext>
            </a:extLst>
          </p:cNvPr>
          <p:cNvCxnSpPr>
            <a:cxnSpLocks/>
          </p:cNvCxnSpPr>
          <p:nvPr/>
        </p:nvCxnSpPr>
        <p:spPr>
          <a:xfrm>
            <a:off x="5625549" y="2196545"/>
            <a:ext cx="0" cy="24649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20B4C-523E-BF45-8D9F-ABCF3B4BF8A6}"/>
              </a:ext>
            </a:extLst>
          </p:cNvPr>
          <p:cNvSpPr/>
          <p:nvPr/>
        </p:nvSpPr>
        <p:spPr>
          <a:xfrm>
            <a:off x="5754794" y="715616"/>
            <a:ext cx="6092655" cy="5426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en-US" altLang="zh-CN" sz="40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Key question</a:t>
            </a:r>
            <a:r>
              <a:rPr kumimoji="1" lang="en-US" altLang="zh-CN" sz="4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: </a:t>
            </a:r>
          </a:p>
          <a:p>
            <a:pPr algn="just"/>
            <a:r>
              <a:rPr kumimoji="1" lang="en-US" altLang="zh-CN" sz="4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Can we exploit </a:t>
            </a:r>
            <a:r>
              <a:rPr kumimoji="1" lang="en-US" altLang="zh-CN" sz="40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crowd</a:t>
            </a:r>
            <a:r>
              <a:rPr kumimoji="1" lang="en-US" altLang="zh-CN" sz="40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for transportation safety?</a:t>
            </a:r>
            <a:endParaRPr lang="en-US" altLang="zh-CN" sz="40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43688-8BA3-9C43-8475-4544137C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89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B449BC-A155-8844-A9BF-01027D3105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28" y="1848972"/>
            <a:ext cx="6527144" cy="3681253"/>
          </a:xfrm>
          <a:prstGeom prst="rect">
            <a:avLst/>
          </a:prstGeom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9263957" y="3167633"/>
            <a:ext cx="1588433" cy="1431920"/>
            <a:chOff x="904570" y="1690688"/>
            <a:chExt cx="3196249" cy="28813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570" y="1690688"/>
              <a:ext cx="3196249" cy="25054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04570" y="3932224"/>
              <a:ext cx="3190538" cy="63977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Crowded road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890493" y="1684268"/>
            <a:ext cx="1871807" cy="1613237"/>
            <a:chOff x="4311707" y="1690689"/>
            <a:chExt cx="3359778" cy="28956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707" y="1690689"/>
              <a:ext cx="3359778" cy="25198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311707" y="3943389"/>
              <a:ext cx="3359778" cy="64296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Intersection w/o traffic light/sign</a:t>
              </a: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137462" y="4016215"/>
            <a:ext cx="1763145" cy="1474124"/>
            <a:chOff x="7882372" y="1690688"/>
            <a:chExt cx="3471428" cy="29023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8084" y="1690688"/>
              <a:ext cx="3465716" cy="252655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82372" y="3962141"/>
              <a:ext cx="3471427" cy="63092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Rough road condition</a:t>
              </a:r>
            </a:p>
          </p:txBody>
        </p:sp>
      </p:grp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C6C175B0-8638-AD4F-8B9A-D24CC364B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496" y="5770977"/>
            <a:ext cx="8653555" cy="106983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Unprotected</a:t>
            </a:r>
            <a:r>
              <a:rPr lang="zh-CN" altLang="en-US" dirty="0"/>
              <a:t> </a:t>
            </a:r>
            <a:r>
              <a:rPr lang="en-US" altLang="zh-CN" dirty="0"/>
              <a:t>intersection is a common problem and shares the same nature across the world</a:t>
            </a:r>
          </a:p>
          <a:p>
            <a:r>
              <a:rPr lang="en-US" altLang="zh-CN" dirty="0"/>
              <a:t>Future work: how to adapt to</a:t>
            </a:r>
            <a:r>
              <a:rPr lang="zh-CN" altLang="en-US" dirty="0"/>
              <a:t> </a:t>
            </a:r>
            <a:r>
              <a:rPr lang="en-US" altLang="zh-CN" dirty="0"/>
              <a:t>the local driving pattern</a:t>
            </a:r>
            <a:endParaRPr lang="zh-CN" altLang="en-US" dirty="0"/>
          </a:p>
          <a:p>
            <a:pPr lvl="1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504CD6-B9D9-FB46-A5B1-1A4D1FF4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Analyze Intersections, Worldwide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310337-6B24-404F-AB85-ACB3B6E243ED}"/>
              </a:ext>
            </a:extLst>
          </p:cNvPr>
          <p:cNvGrpSpPr/>
          <p:nvPr/>
        </p:nvGrpSpPr>
        <p:grpSpPr>
          <a:xfrm>
            <a:off x="1492878" y="3026479"/>
            <a:ext cx="1585596" cy="1379725"/>
            <a:chOff x="3257885" y="3636074"/>
            <a:chExt cx="1585596" cy="1379725"/>
          </a:xfrm>
        </p:grpSpPr>
        <p:pic>
          <p:nvPicPr>
            <p:cNvPr id="24" name="Picture 2" descr="mage result for intersection rural area">
              <a:extLst>
                <a:ext uri="{FF2B5EF4-FFF2-40B4-BE49-F238E27FC236}">
                  <a16:creationId xmlns:a16="http://schemas.microsoft.com/office/drawing/2014/main" id="{2942C1A4-26CD-6645-921E-1C43E91A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885" y="3636074"/>
              <a:ext cx="1585595" cy="126300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FE285A-98B0-B74C-8E3C-856E8EAF401B}"/>
                </a:ext>
              </a:extLst>
            </p:cNvPr>
            <p:cNvSpPr/>
            <p:nvPr/>
          </p:nvSpPr>
          <p:spPr>
            <a:xfrm>
              <a:off x="3257886" y="4697851"/>
              <a:ext cx="1585595" cy="3179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Remote</a:t>
              </a:r>
              <a:r>
                <a:rPr lang="zh-CN" altLang="en-US" sz="1400" dirty="0">
                  <a:solidFill>
                    <a:schemeClr val="accent2"/>
                  </a:solidFill>
                </a:rPr>
                <a:t> </a:t>
              </a:r>
              <a:r>
                <a:rPr lang="en-US" altLang="zh-CN" sz="1400" dirty="0">
                  <a:solidFill>
                    <a:schemeClr val="accent2"/>
                  </a:solidFill>
                </a:rPr>
                <a:t>region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E696C9-94A2-264A-A05A-994A6262EBA9}"/>
              </a:ext>
            </a:extLst>
          </p:cNvPr>
          <p:cNvGrpSpPr/>
          <p:nvPr/>
        </p:nvGrpSpPr>
        <p:grpSpPr>
          <a:xfrm>
            <a:off x="3078472" y="3136268"/>
            <a:ext cx="1058989" cy="521713"/>
            <a:chOff x="3078471" y="3136265"/>
            <a:chExt cx="1058989" cy="52171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22EAC9-EB59-BF45-ABAD-B7641AA54595}"/>
                </a:ext>
              </a:extLst>
            </p:cNvPr>
            <p:cNvSpPr/>
            <p:nvPr/>
          </p:nvSpPr>
          <p:spPr>
            <a:xfrm>
              <a:off x="4000300" y="3136265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6FB13FBE-0499-834F-AE62-CC35141319BE}"/>
                </a:ext>
              </a:extLst>
            </p:cNvPr>
            <p:cNvCxnSpPr>
              <a:cxnSpLocks/>
              <a:stCxn id="24" idx="3"/>
              <a:endCxn id="23" idx="4"/>
            </p:cNvCxnSpPr>
            <p:nvPr/>
          </p:nvCxnSpPr>
          <p:spPr>
            <a:xfrm flipV="1">
              <a:off x="3078471" y="3273425"/>
              <a:ext cx="990409" cy="384553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C2FE1A-A9E0-504A-ACFB-203B9778E74A}"/>
              </a:ext>
            </a:extLst>
          </p:cNvPr>
          <p:cNvGrpSpPr/>
          <p:nvPr/>
        </p:nvGrpSpPr>
        <p:grpSpPr>
          <a:xfrm>
            <a:off x="5900605" y="3841123"/>
            <a:ext cx="541915" cy="816712"/>
            <a:chOff x="5900605" y="3841123"/>
            <a:chExt cx="541915" cy="81671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92C3073-1AF9-0B42-A051-BC32FCA93717}"/>
                </a:ext>
              </a:extLst>
            </p:cNvPr>
            <p:cNvSpPr/>
            <p:nvPr/>
          </p:nvSpPr>
          <p:spPr>
            <a:xfrm>
              <a:off x="6305360" y="3841123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D88D027F-7329-2F48-AA93-2B1CD1EE6D72}"/>
                </a:ext>
              </a:extLst>
            </p:cNvPr>
            <p:cNvCxnSpPr>
              <a:cxnSpLocks/>
              <a:stCxn id="9" idx="3"/>
              <a:endCxn id="20" idx="4"/>
            </p:cNvCxnSpPr>
            <p:nvPr/>
          </p:nvCxnSpPr>
          <p:spPr>
            <a:xfrm flipV="1">
              <a:off x="5900605" y="3978283"/>
              <a:ext cx="473335" cy="679552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A76B3D-0E97-DC42-9BA2-641E01236707}"/>
              </a:ext>
            </a:extLst>
          </p:cNvPr>
          <p:cNvGrpSpPr/>
          <p:nvPr/>
        </p:nvGrpSpPr>
        <p:grpSpPr>
          <a:xfrm>
            <a:off x="6826395" y="3297506"/>
            <a:ext cx="597207" cy="418836"/>
            <a:chOff x="6826394" y="3297504"/>
            <a:chExt cx="597206" cy="41883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AAE479-B921-C44F-880D-22D32256CEE0}"/>
                </a:ext>
              </a:extLst>
            </p:cNvPr>
            <p:cNvSpPr/>
            <p:nvPr/>
          </p:nvSpPr>
          <p:spPr>
            <a:xfrm>
              <a:off x="7286440" y="3579180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897BD671-7999-744D-B6EC-445D6FB767BA}"/>
                </a:ext>
              </a:extLst>
            </p:cNvPr>
            <p:cNvCxnSpPr>
              <a:cxnSpLocks/>
              <a:stCxn id="21" idx="2"/>
              <a:endCxn id="11" idx="2"/>
            </p:cNvCxnSpPr>
            <p:nvPr/>
          </p:nvCxnSpPr>
          <p:spPr>
            <a:xfrm rot="10800000">
              <a:off x="6826394" y="3297504"/>
              <a:ext cx="460046" cy="350257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1A2539-2347-C247-BCCF-7B89A0E3BFA2}"/>
              </a:ext>
            </a:extLst>
          </p:cNvPr>
          <p:cNvGrpSpPr/>
          <p:nvPr/>
        </p:nvGrpSpPr>
        <p:grpSpPr>
          <a:xfrm>
            <a:off x="7881755" y="3482476"/>
            <a:ext cx="1382200" cy="327611"/>
            <a:chOff x="7881755" y="3402963"/>
            <a:chExt cx="1382200" cy="3276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783C2D-809D-854A-842B-74B1A6999E35}"/>
                </a:ext>
              </a:extLst>
            </p:cNvPr>
            <p:cNvSpPr/>
            <p:nvPr/>
          </p:nvSpPr>
          <p:spPr>
            <a:xfrm>
              <a:off x="7881755" y="3402963"/>
              <a:ext cx="137160" cy="137160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422527BF-4C76-864E-A74A-597A792A112F}"/>
                </a:ext>
              </a:extLst>
            </p:cNvPr>
            <p:cNvCxnSpPr>
              <a:cxnSpLocks/>
              <a:stCxn id="4" idx="1"/>
              <a:endCxn id="22" idx="4"/>
            </p:cNvCxnSpPr>
            <p:nvPr/>
          </p:nvCxnSpPr>
          <p:spPr>
            <a:xfrm rot="10800000">
              <a:off x="7950336" y="3540124"/>
              <a:ext cx="1313619" cy="190449"/>
            </a:xfrm>
            <a:prstGeom prst="bentConnector2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A578E7-B1E2-DA4B-93D8-E0778D14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CF5C-FCDD-8F40-B7A0-AAFD20E6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951F9-C74A-324A-ABBB-F06FA4795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F667C-2966-734E-A35E-EEC960A0AD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75B199-FF40-3443-862D-7CF920198EDB}"/>
              </a:ext>
            </a:extLst>
          </p:cNvPr>
          <p:cNvSpPr/>
          <p:nvPr/>
        </p:nvSpPr>
        <p:spPr>
          <a:xfrm>
            <a:off x="0" y="2055815"/>
            <a:ext cx="12192000" cy="3033023"/>
          </a:xfrm>
          <a:prstGeom prst="rect">
            <a:avLst/>
          </a:prstGeom>
          <a:solidFill>
            <a:srgbClr val="262626">
              <a:alpha val="8392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Thank You!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Q &amp; 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F3DEE-E6F3-EE4B-B52E-58F33C6C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89" y="1774826"/>
            <a:ext cx="1716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7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"/>
          <p:cNvSpPr txBox="1">
            <a:spLocks noGrp="1"/>
          </p:cNvSpPr>
          <p:nvPr>
            <p:ph idx="1"/>
          </p:nvPr>
        </p:nvSpPr>
        <p:spPr>
          <a:xfrm>
            <a:off x="5485101" y="226415"/>
            <a:ext cx="7262775" cy="156014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en-US" altLang="zh-CN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53%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intersection-related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crashes are related to left turns</a:t>
            </a:r>
          </a:p>
          <a:p>
            <a:pPr indent="0">
              <a:spcBef>
                <a:spcPts val="0"/>
              </a:spcBef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--- U. S. Department of Transportation</a:t>
            </a:r>
            <a:endParaRPr lang="e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309" y="4880589"/>
            <a:ext cx="1191587" cy="1409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097" y="4880589"/>
            <a:ext cx="1191587" cy="1409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61" y="3398622"/>
            <a:ext cx="1184123" cy="1424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309" y="3398622"/>
            <a:ext cx="1196627" cy="1424481"/>
          </a:xfrm>
          <a:prstGeom prst="rect">
            <a:avLst/>
          </a:prstGeom>
        </p:spPr>
      </p:pic>
      <p:sp>
        <p:nvSpPr>
          <p:cNvPr id="12" name="Shape 61"/>
          <p:cNvSpPr txBox="1">
            <a:spLocks/>
          </p:cNvSpPr>
          <p:nvPr/>
        </p:nvSpPr>
        <p:spPr>
          <a:xfrm>
            <a:off x="5459095" y="1604579"/>
            <a:ext cx="7104552" cy="173471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Intersection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left-turn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87%</a:t>
            </a:r>
          </a:p>
          <a:p>
            <a:pPr indent="0">
              <a:spcBef>
                <a:spcPts val="0"/>
              </a:spcBef>
              <a:buNone/>
            </a:pPr>
            <a:r>
              <a:rPr lang="e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--- NHTSA Report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5287C1-4248-9840-80F0-B56C8A22515B}"/>
              </a:ext>
            </a:extLst>
          </p:cNvPr>
          <p:cNvSpPr/>
          <p:nvPr/>
        </p:nvSpPr>
        <p:spPr>
          <a:xfrm>
            <a:off x="-2" y="0"/>
            <a:ext cx="5212080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Unprotected</a:t>
            </a:r>
            <a:r>
              <a:rPr kumimoji="1" lang="zh-CN" altLang="en-US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Right/Left* Turns are Risky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marL="457178" indent="-457178">
              <a:buFont typeface="Arial" charset="0"/>
              <a:buChar char="•"/>
            </a:pPr>
            <a:endParaRPr lang="en-US" altLang="zh-CN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Left turns are risky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Protected left turns are reported to be </a:t>
            </a:r>
            <a:r>
              <a:rPr lang="en-US" altLang="zh-CN" sz="28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the safest</a:t>
            </a:r>
            <a:endParaRPr lang="zh-CN" altLang="en-US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14" name="Picture 4" descr="mage result for double quotes png">
            <a:extLst>
              <a:ext uri="{FF2B5EF4-FFF2-40B4-BE49-F238E27FC236}">
                <a16:creationId xmlns:a16="http://schemas.microsoft.com/office/drawing/2014/main" id="{36282DCD-1D74-0B44-B806-D986BF2F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246299" y="88141"/>
            <a:ext cx="568768" cy="4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ge result for double quotes png">
            <a:extLst>
              <a:ext uri="{FF2B5EF4-FFF2-40B4-BE49-F238E27FC236}">
                <a16:creationId xmlns:a16="http://schemas.microsoft.com/office/drawing/2014/main" id="{78DA439F-0630-BF4B-BD7D-FC6492E3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1823" y="2594560"/>
            <a:ext cx="611687" cy="4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3B6B2A-C5A1-524A-A3A5-778941986C57}"/>
              </a:ext>
            </a:extLst>
          </p:cNvPr>
          <p:cNvSpPr/>
          <p:nvPr/>
        </p:nvSpPr>
        <p:spPr>
          <a:xfrm>
            <a:off x="9547453" y="3339612"/>
            <a:ext cx="2553107" cy="1520067"/>
          </a:xfrm>
          <a:prstGeom prst="roundRect">
            <a:avLst>
              <a:gd name="adj" fmla="val 693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8" name="Shape 61">
            <a:extLst>
              <a:ext uri="{FF2B5EF4-FFF2-40B4-BE49-F238E27FC236}">
                <a16:creationId xmlns:a16="http://schemas.microsoft.com/office/drawing/2014/main" id="{A023E1B7-EB47-6848-B8E9-2CF5B60FF76F}"/>
              </a:ext>
            </a:extLst>
          </p:cNvPr>
          <p:cNvSpPr txBox="1">
            <a:spLocks/>
          </p:cNvSpPr>
          <p:nvPr/>
        </p:nvSpPr>
        <p:spPr>
          <a:xfrm>
            <a:off x="364461" y="197187"/>
            <a:ext cx="4296267" cy="62674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bg2">
                    <a:lumMod val="9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 real-world problem</a:t>
            </a:r>
            <a:endParaRPr lang="en" sz="2400" i="1" dirty="0">
              <a:solidFill>
                <a:schemeClr val="bg2">
                  <a:lumMod val="9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BFF3D7-00E3-2146-86C1-3B65D5F58346}"/>
              </a:ext>
            </a:extLst>
          </p:cNvPr>
          <p:cNvCxnSpPr>
            <a:cxnSpLocks/>
          </p:cNvCxnSpPr>
          <p:nvPr/>
        </p:nvCxnSpPr>
        <p:spPr>
          <a:xfrm>
            <a:off x="1523057" y="857780"/>
            <a:ext cx="197317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F1C1D13-87D5-9843-BB73-53EC8D46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397BB2-5BC9-F74D-8520-5C47C03F3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5152" y="3435199"/>
            <a:ext cx="4091107" cy="27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104" y="3429001"/>
            <a:ext cx="6983896" cy="3883379"/>
          </a:xfrm>
        </p:spPr>
        <p:txBody>
          <a:bodyPr/>
          <a:lstStyle/>
          <a:p>
            <a:r>
              <a:rPr lang="en-US" altLang="zh-CN" dirty="0"/>
              <a:t>Lack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publicized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zh-CN" altLang="en-US" dirty="0"/>
          </a:p>
          <a:p>
            <a:pPr marL="914354" lvl="1" indent="-457178">
              <a:buFont typeface="+mj-lt"/>
              <a:buAutoNum type="arabicPeriod"/>
            </a:pPr>
            <a:r>
              <a:rPr lang="en-US" altLang="zh-CN" dirty="0"/>
              <a:t>Government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Scattered,</a:t>
            </a:r>
            <a:r>
              <a:rPr lang="zh-CN" altLang="en-US" dirty="0"/>
              <a:t> </a:t>
            </a:r>
            <a:r>
              <a:rPr lang="en-US" altLang="zh-CN" dirty="0"/>
              <a:t>incomplete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 err="1"/>
              <a:t>data.gov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Portal);</a:t>
            </a:r>
            <a:endParaRPr lang="zh-CN" altLang="en-US" dirty="0"/>
          </a:p>
          <a:p>
            <a:pPr marL="914354" lvl="1" indent="-457178">
              <a:buFont typeface="+mj-lt"/>
              <a:buAutoNum type="arabicPeriod"/>
            </a:pPr>
            <a:r>
              <a:rPr lang="en-US" altLang="zh-CN" dirty="0"/>
              <a:t>Community-based</a:t>
            </a:r>
            <a:r>
              <a:rPr lang="zh-CN" altLang="en-US" dirty="0"/>
              <a:t> </a:t>
            </a:r>
            <a:r>
              <a:rPr lang="en-US" altLang="zh-CN" dirty="0"/>
              <a:t>database:</a:t>
            </a:r>
            <a:r>
              <a:rPr lang="zh-CN" altLang="en-US" dirty="0"/>
              <a:t> </a:t>
            </a:r>
            <a:r>
              <a:rPr lang="en-US" altLang="zh-CN" dirty="0"/>
              <a:t>Slowly</a:t>
            </a:r>
            <a:r>
              <a:rPr lang="zh-CN" altLang="en-US" dirty="0"/>
              <a:t> </a:t>
            </a:r>
            <a:r>
              <a:rPr lang="en-US" altLang="zh-CN" dirty="0"/>
              <a:t>growing</a:t>
            </a:r>
            <a:r>
              <a:rPr lang="zh-CN" altLang="en-US" dirty="0"/>
              <a:t> </a:t>
            </a:r>
            <a:r>
              <a:rPr lang="en-US" altLang="zh-CN" dirty="0"/>
              <a:t>(e.g.,</a:t>
            </a:r>
            <a:r>
              <a:rPr lang="zh-CN" altLang="en-US" dirty="0"/>
              <a:t> </a:t>
            </a:r>
            <a:r>
              <a:rPr lang="en-US" altLang="zh-CN" dirty="0"/>
              <a:t>OpenStreetMap);</a:t>
            </a:r>
            <a:endParaRPr lang="zh-CN" altLang="en-US" dirty="0"/>
          </a:p>
          <a:p>
            <a:pPr marL="914354" lvl="1" indent="-457178">
              <a:buFont typeface="+mj-lt"/>
              <a:buAutoNum type="arabicPeriod"/>
            </a:pPr>
            <a:r>
              <a:rPr lang="en-US" altLang="zh-CN" dirty="0"/>
              <a:t>Road</a:t>
            </a:r>
            <a:r>
              <a:rPr lang="zh-CN" altLang="en-US" dirty="0"/>
              <a:t> </a:t>
            </a: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services: High</a:t>
            </a:r>
            <a:r>
              <a:rPr lang="zh-CN" altLang="en-US" dirty="0"/>
              <a:t> </a:t>
            </a:r>
            <a:r>
              <a:rPr lang="en-US" altLang="zh-CN" dirty="0"/>
              <a:t>cost,</a:t>
            </a:r>
            <a:r>
              <a:rPr lang="zh-CN" altLang="en-US" dirty="0"/>
              <a:t> </a:t>
            </a:r>
            <a:r>
              <a:rPr lang="en-US" altLang="zh-CN" dirty="0"/>
              <a:t>low-update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(e.g., Google</a:t>
            </a:r>
            <a:r>
              <a:rPr lang="zh-CN" altLang="en-US" dirty="0"/>
              <a:t> </a:t>
            </a:r>
            <a:r>
              <a:rPr lang="en-US" altLang="zh-CN" dirty="0" err="1"/>
              <a:t>StreetView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TomTom,</a:t>
            </a:r>
            <a:r>
              <a:rPr lang="zh-CN" altLang="en-US" dirty="0"/>
              <a:t> </a:t>
            </a:r>
            <a:r>
              <a:rPr lang="en-US" altLang="zh-CN" dirty="0"/>
              <a:t>Here)</a:t>
            </a:r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7D6A3-168B-2540-998D-23391DDCB46F}"/>
              </a:ext>
            </a:extLst>
          </p:cNvPr>
          <p:cNvSpPr/>
          <p:nvPr/>
        </p:nvSpPr>
        <p:spPr>
          <a:xfrm>
            <a:off x="-1" y="0"/>
            <a:ext cx="520810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Lack of Publicized Intersection Data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Left turns are risky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Protected left turns are reported to be </a:t>
            </a:r>
            <a:r>
              <a:rPr lang="en-US" altLang="zh-CN" sz="28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the safest</a:t>
            </a:r>
            <a:endParaRPr lang="zh-CN" altLang="en-US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A5B99D-C5F6-A94E-B550-E840814F8E86}"/>
              </a:ext>
            </a:extLst>
          </p:cNvPr>
          <p:cNvGrpSpPr/>
          <p:nvPr/>
        </p:nvGrpSpPr>
        <p:grpSpPr>
          <a:xfrm>
            <a:off x="9089689" y="514647"/>
            <a:ext cx="2616963" cy="2410611"/>
            <a:chOff x="8867723" y="218498"/>
            <a:chExt cx="2616962" cy="24106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4618" y="218498"/>
              <a:ext cx="2509112" cy="188780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428566-54E9-E94E-9531-87DD6652D73F}"/>
                </a:ext>
              </a:extLst>
            </p:cNvPr>
            <p:cNvSpPr/>
            <p:nvPr/>
          </p:nvSpPr>
          <p:spPr>
            <a:xfrm>
              <a:off x="8867723" y="2105888"/>
              <a:ext cx="26169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/>
                <a:t>Google </a:t>
              </a:r>
              <a:r>
                <a:rPr lang="en-US" altLang="zh-CN" sz="1400" dirty="0" err="1"/>
                <a:t>StreetView</a:t>
              </a:r>
              <a:r>
                <a:rPr lang="en-US" altLang="zh-CN" sz="1400" dirty="0"/>
                <a:t> misclassifies stop sign as car plate and blurs it</a:t>
              </a:r>
              <a:endParaRPr lang="zh-CN" altLang="en-US" sz="1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582A2-0527-AE40-9D49-400E3C5912DA}"/>
              </a:ext>
            </a:extLst>
          </p:cNvPr>
          <p:cNvGrpSpPr/>
          <p:nvPr/>
        </p:nvGrpSpPr>
        <p:grpSpPr>
          <a:xfrm>
            <a:off x="5479611" y="503748"/>
            <a:ext cx="2516524" cy="2421510"/>
            <a:chOff x="5479609" y="503746"/>
            <a:chExt cx="2516524" cy="2421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609" y="503746"/>
              <a:ext cx="2516524" cy="18873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6C8440-7FFE-DD45-91AF-AF1C143F126A}"/>
                </a:ext>
              </a:extLst>
            </p:cNvPr>
            <p:cNvSpPr/>
            <p:nvPr/>
          </p:nvSpPr>
          <p:spPr>
            <a:xfrm>
              <a:off x="5487020" y="2371256"/>
              <a:ext cx="250911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/>
                <a:t>Mapping cars on average take </a:t>
              </a:r>
              <a:r>
                <a:rPr lang="en-US" altLang="zh-C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400" dirty="0"/>
                <a:t> years to update an area</a:t>
              </a:r>
              <a:endParaRPr lang="zh-CN" altLang="en-US" sz="1400" dirty="0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D6719AD-063F-0F43-8DF8-C7A9D504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EB20B-2B9E-B14A-8706-C078469CAA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495" y="310112"/>
            <a:ext cx="2298356" cy="229064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AAEFAE3-D5DB-DA43-AC91-2BAC2008C165}"/>
              </a:ext>
            </a:extLst>
          </p:cNvPr>
          <p:cNvSpPr/>
          <p:nvPr/>
        </p:nvSpPr>
        <p:spPr>
          <a:xfrm>
            <a:off x="5934614" y="203026"/>
            <a:ext cx="1332471" cy="132436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Shape 61">
            <a:extLst>
              <a:ext uri="{FF2B5EF4-FFF2-40B4-BE49-F238E27FC236}">
                <a16:creationId xmlns:a16="http://schemas.microsoft.com/office/drawing/2014/main" id="{FA82F058-3CD5-B345-AB07-4AEEA53A04F3}"/>
              </a:ext>
            </a:extLst>
          </p:cNvPr>
          <p:cNvSpPr txBox="1">
            <a:spLocks/>
          </p:cNvSpPr>
          <p:nvPr/>
        </p:nvSpPr>
        <p:spPr>
          <a:xfrm>
            <a:off x="7028701" y="3324635"/>
            <a:ext cx="5163299" cy="167676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en-US" altLang="zh-CN" dirty="0"/>
              <a:t>Handling unprotected left turns is one of the most challenging tasks for self-driving cars.</a:t>
            </a:r>
            <a:endParaRPr lang="en" dirty="0"/>
          </a:p>
        </p:txBody>
      </p:sp>
      <p:sp>
        <p:nvSpPr>
          <p:cNvPr id="16" name="Shape 61">
            <a:extLst>
              <a:ext uri="{FF2B5EF4-FFF2-40B4-BE49-F238E27FC236}">
                <a16:creationId xmlns:a16="http://schemas.microsoft.com/office/drawing/2014/main" id="{6D06B406-72A8-1D43-9023-0BBDFDFC6AE0}"/>
              </a:ext>
            </a:extLst>
          </p:cNvPr>
          <p:cNvSpPr txBox="1">
            <a:spLocks/>
          </p:cNvSpPr>
          <p:nvPr/>
        </p:nvSpPr>
        <p:spPr>
          <a:xfrm>
            <a:off x="5353995" y="5001122"/>
            <a:ext cx="6705584" cy="156014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None/>
            </a:pP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Waymo vans have trouble with many </a:t>
            </a:r>
            <a:r>
              <a:rPr lang="en-US" altLang="zh-CN" sz="2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unprotected left turns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with merging heavy traffic in the Phoenix area</a:t>
            </a:r>
          </a:p>
          <a:p>
            <a:pPr indent="0" algn="r">
              <a:spcBef>
                <a:spcPts val="0"/>
              </a:spcBef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 The Information, Aug 28, 2018</a:t>
            </a:r>
          </a:p>
          <a:p>
            <a:pPr indent="0">
              <a:spcBef>
                <a:spcPts val="0"/>
              </a:spcBef>
              <a:buNone/>
            </a:pPr>
            <a:endParaRPr lang="e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mage result for double quotes png">
            <a:extLst>
              <a:ext uri="{FF2B5EF4-FFF2-40B4-BE49-F238E27FC236}">
                <a16:creationId xmlns:a16="http://schemas.microsoft.com/office/drawing/2014/main" id="{BED9830C-F67F-1E45-813C-D5287CF0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9962" y="6414855"/>
            <a:ext cx="572945" cy="4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227D4F-D9AF-F347-A4F4-C0CA10D3A634}"/>
              </a:ext>
            </a:extLst>
          </p:cNvPr>
          <p:cNvSpPr txBox="1">
            <a:spLocks/>
          </p:cNvSpPr>
          <p:nvPr/>
        </p:nvSpPr>
        <p:spPr>
          <a:xfrm>
            <a:off x="7509058" y="492012"/>
            <a:ext cx="4682945" cy="2413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Survey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/>
              <a:t>participants</a:t>
            </a:r>
            <a:endParaRPr lang="zh-CN" altLang="en-US" dirty="0"/>
          </a:p>
          <a:p>
            <a:pPr lvl="1"/>
            <a:r>
              <a:rPr lang="en-US" altLang="zh-CN" sz="2000" dirty="0"/>
              <a:t>Have</a:t>
            </a:r>
            <a:r>
              <a:rPr lang="zh-CN" altLang="en-US" sz="2000" dirty="0"/>
              <a:t> </a:t>
            </a:r>
            <a:r>
              <a:rPr lang="en-US" altLang="zh-CN" sz="2000" dirty="0"/>
              <a:t>you</a:t>
            </a:r>
            <a:r>
              <a:rPr lang="zh-CN" altLang="en-US" sz="2000" dirty="0"/>
              <a:t> </a:t>
            </a:r>
            <a:r>
              <a:rPr lang="en-US" altLang="zh-CN" sz="2000" dirty="0"/>
              <a:t>experienced</a:t>
            </a:r>
            <a:r>
              <a:rPr lang="zh-CN" altLang="en-US" sz="2000" dirty="0"/>
              <a:t> </a:t>
            </a:r>
            <a:r>
              <a:rPr lang="en-US" altLang="zh-CN" sz="2000" dirty="0"/>
              <a:t>risky</a:t>
            </a:r>
            <a:r>
              <a:rPr lang="zh-CN" altLang="en-US" sz="2000" dirty="0"/>
              <a:t> </a:t>
            </a:r>
            <a:r>
              <a:rPr lang="en-US" altLang="zh-CN" sz="2000" dirty="0"/>
              <a:t>unprotected</a:t>
            </a:r>
            <a:r>
              <a:rPr lang="zh-CN" altLang="en-US" sz="2000" dirty="0"/>
              <a:t> </a:t>
            </a:r>
            <a:r>
              <a:rPr lang="en-US" altLang="zh-CN" sz="2000" dirty="0"/>
              <a:t>left</a:t>
            </a:r>
            <a:r>
              <a:rPr lang="zh-CN" altLang="en-US" sz="2000" dirty="0"/>
              <a:t> </a:t>
            </a:r>
            <a:r>
              <a:rPr lang="en-US" altLang="zh-CN" sz="2000" dirty="0"/>
              <a:t>turns</a:t>
            </a:r>
            <a:r>
              <a:rPr lang="zh-CN" altLang="en-US" sz="2000" dirty="0"/>
              <a:t> </a:t>
            </a:r>
            <a:r>
              <a:rPr lang="en-US" altLang="zh-CN" sz="2000" dirty="0"/>
              <a:t>when</a:t>
            </a:r>
            <a:r>
              <a:rPr lang="zh-CN" altLang="en-US" sz="2000" dirty="0"/>
              <a:t> </a:t>
            </a:r>
            <a:r>
              <a:rPr lang="en-US" altLang="zh-CN" sz="2000" dirty="0"/>
              <a:t>you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/>
              <a:t>navigation</a:t>
            </a:r>
            <a:r>
              <a:rPr lang="zh-CN" altLang="en-US" sz="2000" dirty="0"/>
              <a:t> </a:t>
            </a:r>
            <a:r>
              <a:rPr lang="en-US" altLang="zh-CN" sz="2000" dirty="0"/>
              <a:t>apps?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r>
              <a:rPr lang="zh-CN" altLang="en-US" dirty="0"/>
              <a:t> </a:t>
            </a:r>
            <a:r>
              <a:rPr lang="en-US" altLang="zh-CN" dirty="0"/>
              <a:t>said</a:t>
            </a:r>
            <a:r>
              <a:rPr lang="zh-CN" altLang="en-US" dirty="0"/>
              <a:t> </a:t>
            </a:r>
            <a:r>
              <a:rPr lang="en-US" altLang="zh-CN" dirty="0"/>
              <a:t>yes!</a:t>
            </a:r>
            <a:endParaRPr lang="zh-CN" alt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8A9EA1-CA4D-0448-994F-D0BB7CACE9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607" y="3338313"/>
            <a:ext cx="1988476" cy="1239943"/>
          </a:xfrm>
          <a:prstGeom prst="rect">
            <a:avLst/>
          </a:prstGeom>
        </p:spPr>
      </p:pic>
      <p:pic>
        <p:nvPicPr>
          <p:cNvPr id="12" name="Picture 4" descr="mage result for double quotes png">
            <a:extLst>
              <a:ext uri="{FF2B5EF4-FFF2-40B4-BE49-F238E27FC236}">
                <a16:creationId xmlns:a16="http://schemas.microsoft.com/office/drawing/2014/main" id="{E1F25DA0-E963-1D42-A01F-0BDFB374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744729" y="4639647"/>
            <a:ext cx="572945" cy="4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11740E-D725-364C-A0FB-8CF0D95BC803}"/>
              </a:ext>
            </a:extLst>
          </p:cNvPr>
          <p:cNvSpPr/>
          <p:nvPr/>
        </p:nvSpPr>
        <p:spPr>
          <a:xfrm>
            <a:off x="3827" y="2651"/>
            <a:ext cx="5019295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Demand for this Information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For human drivers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For self-driving cars</a:t>
            </a:r>
            <a:endParaRPr lang="zh-CN" altLang="en-US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4F46F-5ED7-4F41-8A95-D1C065D1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84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823D1-C588-A64C-A76C-3BEE0552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48AD-16B3-7346-9855-FF973E23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9" y="1793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6562F-E1E1-FB4B-9E20-8E9220D83261}"/>
              </a:ext>
            </a:extLst>
          </p:cNvPr>
          <p:cNvSpPr/>
          <p:nvPr/>
        </p:nvSpPr>
        <p:spPr>
          <a:xfrm>
            <a:off x="544437" y="493777"/>
            <a:ext cx="11138984" cy="5939219"/>
          </a:xfrm>
          <a:prstGeom prst="rect">
            <a:avLst/>
          </a:prstGeom>
          <a:solidFill>
            <a:srgbClr val="262626">
              <a:alpha val="9098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Gill Sans MT" panose="020B0502020104020203" pitchFamily="34" charset="77"/>
                <a:ea typeface="Gill Sans MT" charset="0"/>
                <a:cs typeface="Gill Sans MT" charset="0"/>
              </a:rPr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5327E-522F-114C-8392-05E896BBB8F6}"/>
              </a:ext>
            </a:extLst>
          </p:cNvPr>
          <p:cNvSpPr/>
          <p:nvPr/>
        </p:nvSpPr>
        <p:spPr>
          <a:xfrm>
            <a:off x="5514246" y="1232657"/>
            <a:ext cx="11993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A2BC4-801A-8E4A-8342-A6F225790BB9}"/>
              </a:ext>
            </a:extLst>
          </p:cNvPr>
          <p:cNvCxnSpPr>
            <a:cxnSpLocks/>
          </p:cNvCxnSpPr>
          <p:nvPr/>
        </p:nvCxnSpPr>
        <p:spPr>
          <a:xfrm>
            <a:off x="2739793" y="2578608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BDA32-1471-1548-A6C4-8B8FF0854363}"/>
              </a:ext>
            </a:extLst>
          </p:cNvPr>
          <p:cNvCxnSpPr>
            <a:cxnSpLocks/>
          </p:cNvCxnSpPr>
          <p:nvPr/>
        </p:nvCxnSpPr>
        <p:spPr>
          <a:xfrm>
            <a:off x="2739793" y="346338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19D76-DDD4-BE43-8D0A-48C0893F997E}"/>
              </a:ext>
            </a:extLst>
          </p:cNvPr>
          <p:cNvCxnSpPr>
            <a:cxnSpLocks/>
          </p:cNvCxnSpPr>
          <p:nvPr/>
        </p:nvCxnSpPr>
        <p:spPr>
          <a:xfrm>
            <a:off x="2739793" y="4347305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9F08C-3E3F-4E45-8F11-E03548191E3D}"/>
              </a:ext>
            </a:extLst>
          </p:cNvPr>
          <p:cNvCxnSpPr>
            <a:cxnSpLocks/>
          </p:cNvCxnSpPr>
          <p:nvPr/>
        </p:nvCxnSpPr>
        <p:spPr>
          <a:xfrm>
            <a:off x="2739793" y="5267801"/>
            <a:ext cx="6748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18D9A-65DE-F348-8E85-1583E58C6DFC}"/>
              </a:ext>
            </a:extLst>
          </p:cNvPr>
          <p:cNvSpPr/>
          <p:nvPr/>
        </p:nvSpPr>
        <p:spPr>
          <a:xfrm>
            <a:off x="2835768" y="165528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1.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6E34F7-B957-444D-AFF8-1441A5884071}"/>
              </a:ext>
            </a:extLst>
          </p:cNvPr>
          <p:cNvSpPr/>
          <p:nvPr/>
        </p:nvSpPr>
        <p:spPr>
          <a:xfrm>
            <a:off x="2835768" y="259279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2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2.</a:t>
            </a:r>
            <a:endParaRPr lang="zh-CN" altLang="en-US" sz="5400" b="1" dirty="0">
              <a:solidFill>
                <a:schemeClr val="accent2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344FC-0112-CF4A-B0F5-085052378501}"/>
              </a:ext>
            </a:extLst>
          </p:cNvPr>
          <p:cNvSpPr/>
          <p:nvPr/>
        </p:nvSpPr>
        <p:spPr>
          <a:xfrm>
            <a:off x="2835768" y="3422560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3.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D52-86BF-BD47-9376-BDBB46B9CC1C}"/>
              </a:ext>
            </a:extLst>
          </p:cNvPr>
          <p:cNvSpPr/>
          <p:nvPr/>
        </p:nvSpPr>
        <p:spPr>
          <a:xfrm>
            <a:off x="2835768" y="4360072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4.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5CB9-DCA1-C547-9A33-250CC7AA9F1A}"/>
              </a:ext>
            </a:extLst>
          </p:cNvPr>
          <p:cNvSpPr/>
          <p:nvPr/>
        </p:nvSpPr>
        <p:spPr>
          <a:xfrm>
            <a:off x="2835768" y="5224589"/>
            <a:ext cx="1015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ndale Mono" panose="020B0509000000000004" pitchFamily="49" charset="0"/>
                <a:ea typeface="Gill Sans MT" charset="0"/>
                <a:cs typeface="Al Nile" pitchFamily="2" charset="-78"/>
              </a:rPr>
              <a:t>5.</a:t>
            </a:r>
            <a:endParaRPr lang="zh-CN" altLang="en-US" sz="5400" b="1" dirty="0">
              <a:solidFill>
                <a:schemeClr val="bg1"/>
              </a:solidFill>
              <a:latin typeface="Andale Mono" panose="020B0509000000000004" pitchFamily="49" charset="0"/>
              <a:ea typeface="Gill Sans MT" charset="0"/>
              <a:cs typeface="Al Nile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DE1AF-41BC-0147-98B0-159D25FC7E4F}"/>
              </a:ext>
            </a:extLst>
          </p:cNvPr>
          <p:cNvSpPr/>
          <p:nvPr/>
        </p:nvSpPr>
        <p:spPr>
          <a:xfrm>
            <a:off x="4055290" y="1774826"/>
            <a:ext cx="17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Problem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9DFB12-7A2F-C049-9A35-11C94C5AC4E3}"/>
              </a:ext>
            </a:extLst>
          </p:cNvPr>
          <p:cNvSpPr/>
          <p:nvPr/>
        </p:nvSpPr>
        <p:spPr>
          <a:xfrm>
            <a:off x="4055292" y="2673234"/>
            <a:ext cx="4458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Overview of </a:t>
            </a:r>
            <a:r>
              <a:rPr lang="zh-CN" altLang="en-US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 </a:t>
            </a:r>
            <a:r>
              <a:rPr lang="en-US" altLang="zh-CN" sz="3600" dirty="0">
                <a:solidFill>
                  <a:schemeClr val="accent2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TurnsMap</a:t>
            </a:r>
            <a:endParaRPr lang="zh-CN" altLang="en-US" sz="3600" dirty="0">
              <a:solidFill>
                <a:schemeClr val="accent2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7FBA33-00CF-9A4F-81FE-F6DCC4E30C4C}"/>
              </a:ext>
            </a:extLst>
          </p:cNvPr>
          <p:cNvSpPr/>
          <p:nvPr/>
        </p:nvSpPr>
        <p:spPr>
          <a:xfrm>
            <a:off x="4105977" y="3575789"/>
            <a:ext cx="3181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Technical Design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5C20E-F502-8B45-A436-D825296C8204}"/>
              </a:ext>
            </a:extLst>
          </p:cNvPr>
          <p:cNvSpPr/>
          <p:nvPr/>
        </p:nvSpPr>
        <p:spPr>
          <a:xfrm>
            <a:off x="4088955" y="4491762"/>
            <a:ext cx="201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Evaluation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F177E-B14E-8D40-A4CE-AAF8B0D3EF0F}"/>
              </a:ext>
            </a:extLst>
          </p:cNvPr>
          <p:cNvSpPr/>
          <p:nvPr/>
        </p:nvSpPr>
        <p:spPr>
          <a:xfrm>
            <a:off x="4055292" y="5319679"/>
            <a:ext cx="2682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Gill Sans Light" panose="020B0302020104020203" pitchFamily="34" charset="-79"/>
                <a:ea typeface="Gill Sans MT" charset="0"/>
                <a:cs typeface="Gill Sans Light" panose="020B0302020104020203" pitchFamily="34" charset="-79"/>
              </a:rPr>
              <a:t>Final Remarks</a:t>
            </a:r>
            <a:endParaRPr lang="zh-CN" altLang="en-US" sz="3600" dirty="0">
              <a:solidFill>
                <a:schemeClr val="bg1"/>
              </a:solidFill>
              <a:latin typeface="Gill Sans Light" panose="020B0302020104020203" pitchFamily="34" charset="-79"/>
              <a:ea typeface="Gill Sans MT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862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3C0B5F1-0953-044D-BFE0-30D3278AE8F3}"/>
              </a:ext>
            </a:extLst>
          </p:cNvPr>
          <p:cNvSpPr/>
          <p:nvPr/>
        </p:nvSpPr>
        <p:spPr>
          <a:xfrm>
            <a:off x="-1" y="0"/>
            <a:ext cx="6102642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Pros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1371532" lvl="2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Scalability</a:t>
            </a:r>
          </a:p>
          <a:p>
            <a:pPr marL="1371532" lvl="2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Low-overhead</a:t>
            </a:r>
          </a:p>
          <a:p>
            <a:pPr marL="1371532" lvl="2" indent="-457178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High update rate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923736-D674-CB42-8DD5-635A55910DBE}"/>
              </a:ext>
            </a:extLst>
          </p:cNvPr>
          <p:cNvSpPr/>
          <p:nvPr/>
        </p:nvSpPr>
        <p:spPr>
          <a:xfrm>
            <a:off x="6190428" y="0"/>
            <a:ext cx="6001573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Cons</a:t>
            </a:r>
          </a:p>
          <a:p>
            <a:pPr algn="ctr"/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  <a:endParaRPr lang="en-US" altLang="zh-CN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 algn="ctr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Limited battery life</a:t>
            </a:r>
          </a:p>
          <a:p>
            <a:pPr marL="457178" indent="-457178" algn="ctr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Poor quality of data</a:t>
            </a:r>
            <a:endParaRPr lang="en-US" altLang="zh-CN" sz="28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 algn="ctr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D4751B5B-96FC-C340-A7AF-973FD8C8F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858" y="1647472"/>
            <a:ext cx="1836849" cy="3380933"/>
          </a:xfrm>
          <a:prstGeom prst="roundRect">
            <a:avLst/>
          </a:prstGeom>
        </p:spPr>
      </p:pic>
      <p:pic>
        <p:nvPicPr>
          <p:cNvPr id="22" name="图片 6" descr="GalaxyS4_inside.png">
            <a:extLst>
              <a:ext uri="{FF2B5EF4-FFF2-40B4-BE49-F238E27FC236}">
                <a16:creationId xmlns:a16="http://schemas.microsoft.com/office/drawing/2014/main" id="{C612E950-9532-7540-A417-8920C117A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908" y="1581918"/>
            <a:ext cx="1789043" cy="3541249"/>
          </a:xfrm>
          <a:prstGeom prst="roundRect">
            <a:avLst>
              <a:gd name="adj" fmla="val 17627"/>
            </a:avLst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C9EEC3-4186-1143-B844-BCC1A49058EC}"/>
              </a:ext>
            </a:extLst>
          </p:cNvPr>
          <p:cNvSpPr/>
          <p:nvPr/>
        </p:nvSpPr>
        <p:spPr>
          <a:xfrm>
            <a:off x="5025689" y="5314564"/>
            <a:ext cx="2257769" cy="12295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dirty="0">
                <a:solidFill>
                  <a:schemeClr val="tx1"/>
                </a:solidFill>
              </a:rPr>
              <a:t>Motion sensors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chemeClr val="tx1"/>
                </a:solidFill>
              </a:rPr>
              <a:t>Gyroscope (angular speed)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351" dirty="0">
                <a:solidFill>
                  <a:schemeClr val="tx1"/>
                </a:solidFill>
              </a:rPr>
              <a:t>Accelerometer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450F8E1-082A-D744-A790-20674FF88FB9}"/>
              </a:ext>
            </a:extLst>
          </p:cNvPr>
          <p:cNvSpPr/>
          <p:nvPr/>
        </p:nvSpPr>
        <p:spPr>
          <a:xfrm>
            <a:off x="5664092" y="2281857"/>
            <a:ext cx="137160" cy="13716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2EF7610B-925E-E146-A160-651CC1009596}"/>
              </a:ext>
            </a:extLst>
          </p:cNvPr>
          <p:cNvCxnSpPr>
            <a:cxnSpLocks/>
            <a:stCxn id="38" idx="1"/>
            <a:endCxn id="40" idx="2"/>
          </p:cNvCxnSpPr>
          <p:nvPr/>
        </p:nvCxnSpPr>
        <p:spPr>
          <a:xfrm rot="10800000" flipH="1">
            <a:off x="5025687" y="2350440"/>
            <a:ext cx="638407" cy="3578893"/>
          </a:xfrm>
          <a:prstGeom prst="bentConnector3">
            <a:avLst>
              <a:gd name="adj1" fmla="val -35808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CB374FC9-6994-1B43-82B6-B5F2E4D79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Why Mobile Crowdsensing?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B66E3-E51A-5944-A36C-74B1567A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8" grpId="0" animBg="1"/>
      <p:bldP spid="40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803" y="104628"/>
            <a:ext cx="3950447" cy="286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654" y="3984616"/>
            <a:ext cx="2375372" cy="286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261" y="3984613"/>
            <a:ext cx="2348144" cy="287338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763768" y="565159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D68EA-E57F-974B-A333-D15359662D26}"/>
              </a:ext>
            </a:extLst>
          </p:cNvPr>
          <p:cNvSpPr/>
          <p:nvPr/>
        </p:nvSpPr>
        <p:spPr>
          <a:xfrm>
            <a:off x="0" y="0"/>
            <a:ext cx="4314416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Infer Left-turn Protection via Sensor Data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⎯ ◆ ⎯</a:t>
            </a:r>
          </a:p>
          <a:p>
            <a:pPr algn="ctr"/>
            <a:endParaRPr lang="zh-CN" altLang="en-US" sz="320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Understanding the root cause of the risk at left turns</a:t>
            </a:r>
          </a:p>
          <a:p>
            <a:pPr marL="457178" indent="-457178">
              <a:buFont typeface="Arial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Use IMU readings to infer intersection settings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07DA0C1-5823-1D48-949E-A4EBD9640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225" y="2973583"/>
            <a:ext cx="7187087" cy="877983"/>
          </a:xfrm>
        </p:spPr>
        <p:txBody>
          <a:bodyPr>
            <a:normAutofit/>
          </a:bodyPr>
          <a:lstStyle/>
          <a:p>
            <a:r>
              <a:rPr lang="en-US" altLang="zh-CN" dirty="0"/>
              <a:t>Interruptions due to the oncoming traffic and/or crossing pedestrians</a:t>
            </a:r>
            <a:endParaRPr lang="zh-CN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76FB8D-F717-234E-A52E-39F97B5E6969}"/>
              </a:ext>
            </a:extLst>
          </p:cNvPr>
          <p:cNvSpPr/>
          <p:nvPr/>
        </p:nvSpPr>
        <p:spPr>
          <a:xfrm>
            <a:off x="4314416" y="0"/>
            <a:ext cx="7877584" cy="6858000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1BAB62-C42E-0842-9F69-37E1F735B313}"/>
              </a:ext>
            </a:extLst>
          </p:cNvPr>
          <p:cNvSpPr txBox="1">
            <a:spLocks/>
          </p:cNvSpPr>
          <p:nvPr/>
        </p:nvSpPr>
        <p:spPr>
          <a:xfrm>
            <a:off x="4755533" y="4250269"/>
            <a:ext cx="7172707" cy="164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accent2"/>
                </a:solidFill>
              </a:rPr>
              <a:t>Key idea</a:t>
            </a:r>
            <a:r>
              <a:rPr lang="en-US" altLang="zh-CN" dirty="0"/>
              <a:t>: Use </a:t>
            </a:r>
            <a:r>
              <a:rPr lang="en-US" altLang="zh-CN" dirty="0" err="1"/>
              <a:t>crowdsensed</a:t>
            </a:r>
            <a:r>
              <a:rPr lang="en-US" altLang="zh-CN" dirty="0"/>
              <a:t> IMU sensor readings to infer intersection settings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E940AC-D878-2D41-AD56-E215605C9942}"/>
              </a:ext>
            </a:extLst>
          </p:cNvPr>
          <p:cNvGrpSpPr/>
          <p:nvPr/>
        </p:nvGrpSpPr>
        <p:grpSpPr>
          <a:xfrm>
            <a:off x="4818280" y="1722947"/>
            <a:ext cx="6691245" cy="2261436"/>
            <a:chOff x="4874772" y="1744848"/>
            <a:chExt cx="6691245" cy="22614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AF351B-3C68-1749-967C-67C257821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772" y="2132458"/>
              <a:ext cx="1318443" cy="13184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75150E-09DF-8248-B3BF-E4216F3A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3207" y="2246886"/>
              <a:ext cx="1089586" cy="1089586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B23C87B-B454-C74E-8C29-989E0AE3378E}"/>
                </a:ext>
              </a:extLst>
            </p:cNvPr>
            <p:cNvGrpSpPr/>
            <p:nvPr/>
          </p:nvGrpSpPr>
          <p:grpSpPr>
            <a:xfrm>
              <a:off x="7412793" y="1744848"/>
              <a:ext cx="1230130" cy="2261436"/>
              <a:chOff x="7412793" y="1744848"/>
              <a:chExt cx="1230130" cy="226143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F5C0CC3-23FD-9B4C-8E38-74481E8F0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47498" y="1744848"/>
                <a:ext cx="662203" cy="86538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5F75321-74AC-8748-B646-A5B6C7AFB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24016" y="3140899"/>
                <a:ext cx="662203" cy="865385"/>
              </a:xfrm>
              <a:prstGeom prst="rect">
                <a:avLst/>
              </a:prstGeom>
            </p:spPr>
          </p:pic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53B12BCA-ED4A-D64D-8B96-01CF8A554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2793" y="2291474"/>
                <a:ext cx="1230130" cy="8762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1500" dirty="0"/>
                  <a:t>…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79BA876-25CA-3240-B13F-CC17A7E5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4213" y="2280085"/>
              <a:ext cx="1089586" cy="10895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3BAB74-5E67-0F45-8F89-528AC1954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66090" y="1801360"/>
              <a:ext cx="1899927" cy="1899927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B840A-D6B1-5546-964A-B42709A7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AFD-147F-3E4C-8D8F-A8F6C9CD62C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1915</TotalTime>
  <Words>1109</Words>
  <Application>Microsoft Macintosh PowerPoint</Application>
  <PresentationFormat>Widescreen</PresentationFormat>
  <Paragraphs>290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Andale Mono</vt:lpstr>
      <vt:lpstr>Arial</vt:lpstr>
      <vt:lpstr>Calibri</vt:lpstr>
      <vt:lpstr>Calibri Light</vt:lpstr>
      <vt:lpstr>Cambria Math</vt:lpstr>
      <vt:lpstr>Gill Sans Light</vt:lpstr>
      <vt:lpstr>Gill Sans MT</vt:lpstr>
      <vt:lpstr>Times New Roman</vt:lpstr>
      <vt:lpstr>Office Theme</vt:lpstr>
      <vt:lpstr>TurnsMap: Enhancing Driving Safety at Intersections  with Mobile Crowdsensing and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Mobile Crowdsensing?</vt:lpstr>
      <vt:lpstr>PowerPoint Presentation</vt:lpstr>
      <vt:lpstr>PowerPoint Presentation</vt:lpstr>
      <vt:lpstr>PowerPoint Presentation</vt:lpstr>
      <vt:lpstr>Collection and Discovery of Left Turn Hotspots </vt:lpstr>
      <vt:lpstr>Finding Ground Truth</vt:lpstr>
      <vt:lpstr>Understanding Statistical Features  with 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Analyze Intersections, Worldwide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TurnsMap: Enhancing Driving Safety at Left Turns with Mobile Crowdsensing</dc:title>
  <dc:creator>Chen, Dongyao</dc:creator>
  <cp:lastModifiedBy>Chen, Dongyao</cp:lastModifiedBy>
  <cp:revision>185</cp:revision>
  <dcterms:created xsi:type="dcterms:W3CDTF">2018-10-15T06:26:03Z</dcterms:created>
  <dcterms:modified xsi:type="dcterms:W3CDTF">2020-07-24T02:58:20Z</dcterms:modified>
</cp:coreProperties>
</file>