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8" r:id="rId1"/>
  </p:sldMasterIdLst>
  <p:notesMasterIdLst>
    <p:notesMasterId r:id="rId32"/>
  </p:notesMasterIdLst>
  <p:sldIdLst>
    <p:sldId id="258" r:id="rId2"/>
    <p:sldId id="276" r:id="rId3"/>
    <p:sldId id="273" r:id="rId4"/>
    <p:sldId id="294" r:id="rId5"/>
    <p:sldId id="277" r:id="rId6"/>
    <p:sldId id="259" r:id="rId7"/>
    <p:sldId id="279" r:id="rId8"/>
    <p:sldId id="270" r:id="rId9"/>
    <p:sldId id="285" r:id="rId10"/>
    <p:sldId id="280" r:id="rId11"/>
    <p:sldId id="297" r:id="rId12"/>
    <p:sldId id="298" r:id="rId13"/>
    <p:sldId id="261" r:id="rId14"/>
    <p:sldId id="262" r:id="rId15"/>
    <p:sldId id="281" r:id="rId16"/>
    <p:sldId id="263" r:id="rId17"/>
    <p:sldId id="289" r:id="rId18"/>
    <p:sldId id="290" r:id="rId19"/>
    <p:sldId id="264" r:id="rId20"/>
    <p:sldId id="299" r:id="rId21"/>
    <p:sldId id="269" r:id="rId22"/>
    <p:sldId id="291" r:id="rId23"/>
    <p:sldId id="295" r:id="rId24"/>
    <p:sldId id="296" r:id="rId25"/>
    <p:sldId id="286" r:id="rId26"/>
    <p:sldId id="287" r:id="rId27"/>
    <p:sldId id="292" r:id="rId28"/>
    <p:sldId id="272" r:id="rId29"/>
    <p:sldId id="282" r:id="rId30"/>
    <p:sldId id="29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597"/>
    <a:srgbClr val="000000"/>
    <a:srgbClr val="9DC3E6"/>
    <a:srgbClr val="5B9BD5"/>
    <a:srgbClr val="FFFFFF"/>
    <a:srgbClr val="D04143"/>
    <a:srgbClr val="F56424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12"/>
    <p:restoredTop sz="86671"/>
  </p:normalViewPr>
  <p:slideViewPr>
    <p:cSldViewPr snapToGrid="0" snapToObjects="1">
      <p:cViewPr>
        <p:scale>
          <a:sx n="90" d="100"/>
          <a:sy n="90" d="100"/>
        </p:scale>
        <p:origin x="14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4" Type="http://schemas.openxmlformats.org/officeDocument/2006/relationships/package" Target="../embeddings/Microsoft_Excel_Worksheet3.xlsx"/><Relationship Id="rId1" Type="http://schemas.microsoft.com/office/2011/relationships/chartStyle" Target="style3.xml"/><Relationship Id="rId2" Type="http://schemas.microsoft.com/office/2011/relationships/chartColorStyle" Target="colors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dirty="0" smtClean="0"/>
              <a:t>US</a:t>
            </a:r>
            <a:r>
              <a:rPr lang="zh-CN" altLang="en-US" dirty="0" smtClean="0"/>
              <a:t> </a:t>
            </a:r>
            <a:r>
              <a:rPr lang="en-US" altLang="zh-CN" dirty="0" smtClean="0"/>
              <a:t>Beacon</a:t>
            </a:r>
            <a:r>
              <a:rPr lang="zh-CN" altLang="en-US" dirty="0" smtClean="0"/>
              <a:t> </a:t>
            </a:r>
            <a:r>
              <a:rPr lang="en-US" altLang="zh-CN" dirty="0" smtClean="0"/>
              <a:t>Installed</a:t>
            </a:r>
            <a:r>
              <a:rPr lang="zh-CN" altLang="en-US" dirty="0" smtClean="0"/>
              <a:t> </a:t>
            </a:r>
            <a:r>
              <a:rPr lang="en-US" altLang="zh-CN" dirty="0" smtClean="0"/>
              <a:t>Base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Forecast</a:t>
            </a:r>
            <a:r>
              <a:rPr lang="en-US" altLang="zh-CN" baseline="30000" dirty="0" smtClean="0"/>
              <a:t>[1]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Installation (thousands)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  <c:pt idx="4">
                  <c:v>2017.0</c:v>
                </c:pt>
                <c:pt idx="5">
                  <c:v>2018.0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4.3</c:v>
                </c:pt>
                <c:pt idx="1">
                  <c:v>100.0</c:v>
                </c:pt>
                <c:pt idx="2">
                  <c:v>150.0</c:v>
                </c:pt>
                <c:pt idx="3">
                  <c:v>600.0</c:v>
                </c:pt>
                <c:pt idx="4">
                  <c:v>1500.0</c:v>
                </c:pt>
                <c:pt idx="5">
                  <c:v>4200.0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13549328"/>
        <c:axId val="-2113545648"/>
      </c:barChart>
      <c:catAx>
        <c:axId val="-2113549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3545648"/>
        <c:crosses val="autoZero"/>
        <c:auto val="1"/>
        <c:lblAlgn val="ctr"/>
        <c:lblOffset val="100"/>
        <c:noMultiLvlLbl val="0"/>
      </c:catAx>
      <c:valAx>
        <c:axId val="-2113545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dirty="0" smtClean="0"/>
                  <a:t>Installation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(Thousand)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3549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x est.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0.75</c:v>
                </c:pt>
                <c:pt idx="1">
                  <c:v>1.4</c:v>
                </c:pt>
                <c:pt idx="2">
                  <c:v>1.55</c:v>
                </c:pt>
                <c:pt idx="3">
                  <c:v>1.69</c:v>
                </c:pt>
                <c:pt idx="4">
                  <c:v>1.71</c:v>
                </c:pt>
                <c:pt idx="5">
                  <c:v>1.88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 est.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0.65</c:v>
                </c:pt>
                <c:pt idx="1">
                  <c:v>1.3</c:v>
                </c:pt>
                <c:pt idx="2">
                  <c:v>1.45</c:v>
                </c:pt>
                <c:pt idx="3">
                  <c:v>1.55</c:v>
                </c:pt>
                <c:pt idx="4">
                  <c:v>1.65</c:v>
                </c:pt>
                <c:pt idx="5">
                  <c:v>1.8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LocBLE abs.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</c:numCache>
            </c:numRef>
          </c:cat>
          <c:val>
            <c:numRef>
              <c:f>Sheet1!$D$2:$D$7</c:f>
              <c:numCache>
                <c:formatCode>General</c:formatCode>
                <c:ptCount val="6"/>
                <c:pt idx="0">
                  <c:v>0.98</c:v>
                </c:pt>
                <c:pt idx="1">
                  <c:v>1.9</c:v>
                </c:pt>
                <c:pt idx="2">
                  <c:v>2.1</c:v>
                </c:pt>
                <c:pt idx="3">
                  <c:v>2.3</c:v>
                </c:pt>
                <c:pt idx="4">
                  <c:v>2.35</c:v>
                </c:pt>
                <c:pt idx="5">
                  <c:v>2.55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Dartle app</c:v>
                </c:pt>
              </c:strCache>
            </c:strRef>
          </c:tx>
          <c:spPr>
            <a:solidFill>
              <a:schemeClr val="tx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</c:numCache>
            </c:numRef>
          </c:cat>
          <c:val>
            <c:numRef>
              <c:f>Sheet1!$E$2:$E$7</c:f>
              <c:numCache>
                <c:formatCode>General</c:formatCode>
                <c:ptCount val="6"/>
                <c:pt idx="0">
                  <c:v>1.56</c:v>
                </c:pt>
                <c:pt idx="1">
                  <c:v>3.1</c:v>
                </c:pt>
                <c:pt idx="2">
                  <c:v>3.56</c:v>
                </c:pt>
                <c:pt idx="3">
                  <c:v>3.5</c:v>
                </c:pt>
                <c:pt idx="4">
                  <c:v>4.119999999999997</c:v>
                </c:pt>
                <c:pt idx="5">
                  <c:v>5.21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03360880"/>
        <c:axId val="-2103364512"/>
      </c:barChart>
      <c:catAx>
        <c:axId val="-2103360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pPr>
            <a:endParaRPr lang="en-US"/>
          </a:p>
        </c:txPr>
        <c:crossAx val="-2103364512"/>
        <c:crosses val="autoZero"/>
        <c:auto val="1"/>
        <c:lblAlgn val="ctr"/>
        <c:lblOffset val="100"/>
        <c:noMultiLvlLbl val="0"/>
      </c:catAx>
      <c:valAx>
        <c:axId val="-2103364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defRPr>
                </a:pPr>
                <a:r>
                  <a:rPr lang="en-US" sz="2000" dirty="0" smtClean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Estimation error (m)</a:t>
                </a:r>
                <a:endParaRPr lang="en-US" sz="200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3360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3411705330572"/>
          <c:y val="0.0311036530269782"/>
          <c:w val="0.497445974236838"/>
          <c:h val="0.270121172353456"/>
        </c:manualLayout>
      </c:layout>
      <c:overlay val="1"/>
      <c:spPr>
        <a:solidFill>
          <a:schemeClr val="bg1"/>
        </a:solidFill>
        <a:ln>
          <a:solidFill>
            <a:sysClr val="windowText" lastClr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Lab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6.0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3.11</c:v>
                </c:pt>
                <c:pt idx="1">
                  <c:v>2.592</c:v>
                </c:pt>
                <c:pt idx="2">
                  <c:v>1.811</c:v>
                </c:pt>
                <c:pt idx="3">
                  <c:v>1.453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Hall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6.0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2.661</c:v>
                </c:pt>
                <c:pt idx="1">
                  <c:v>2.322</c:v>
                </c:pt>
                <c:pt idx="2">
                  <c:v>1.556</c:v>
                </c:pt>
                <c:pt idx="3">
                  <c:v>1.198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6"/>
        <c:overlap val="-27"/>
        <c:axId val="-2104528672"/>
        <c:axId val="-2104522592"/>
      </c:barChart>
      <c:catAx>
        <c:axId val="-21045286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defRPr>
                </a:pPr>
                <a:r>
                  <a:rPr lang="en-US" sz="1800" smtClean="0"/>
                  <a:t>Number of beacons</a:t>
                </a:r>
                <a:endParaRPr lang="en-US" sz="1800" dirty="0"/>
              </a:p>
            </c:rich>
          </c:tx>
          <c:layout>
            <c:manualLayout>
              <c:xMode val="edge"/>
              <c:yMode val="edge"/>
              <c:x val="0.363750607562943"/>
              <c:y val="0.8882319079099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4522592"/>
        <c:crosses val="autoZero"/>
        <c:auto val="1"/>
        <c:lblAlgn val="ctr"/>
        <c:lblOffset val="100"/>
        <c:noMultiLvlLbl val="0"/>
      </c:catAx>
      <c:valAx>
        <c:axId val="-2104522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defRPr>
                </a:pPr>
                <a:r>
                  <a:rPr lang="en-US" sz="1800" dirty="0" smtClean="0"/>
                  <a:t>Estimation</a:t>
                </a:r>
                <a:r>
                  <a:rPr lang="en-US" sz="1800" baseline="0" dirty="0" smtClean="0"/>
                  <a:t> error (m)</a:t>
                </a:r>
                <a:endParaRPr lang="en-US" sz="18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4528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992641680596"/>
          <c:y val="0.10431282102942"/>
          <c:w val="0.215552182843856"/>
          <c:h val="0.183558395616788"/>
        </c:manualLayout>
      </c:layout>
      <c:overlay val="1"/>
      <c:spPr>
        <a:solidFill>
          <a:sysClr val="window" lastClr="FFFFFF"/>
        </a:solidFill>
        <a:ln>
          <a:solidFill>
            <a:sysClr val="windowText" lastClr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69EB1-CA9F-D246-8260-3B6ABE744AF4}" type="datetimeFigureOut">
              <a:rPr lang="en-US" smtClean="0"/>
              <a:t>12/14/17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2A38BF-2E07-4C44-B495-41E085BDA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938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A38BF-2E07-4C44-B495-41E085BDA6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17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dirty="0" smtClean="0"/>
                  <a:t>Here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we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use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the</a:t>
                </a:r>
                <a:r>
                  <a:rPr lang="zh-CN" altLang="en-US" baseline="0" dirty="0" smtClean="0"/>
                  <a:t> </a:t>
                </a:r>
                <a:r>
                  <a:rPr lang="en-US" sz="1200" b="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Log distance </a:t>
                </a:r>
                <a:r>
                  <a:rPr lang="en-US" sz="1200" b="1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path loss model</a:t>
                </a:r>
                <a:r>
                  <a:rPr lang="en-US" sz="1200" b="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  <a:endParaRPr lang="zh-CN" altLang="en-US" dirty="0" smtClean="0"/>
              </a:p>
              <a:p>
                <a:endParaRPr lang="zh-CN" altLang="en-US" dirty="0" smtClean="0"/>
              </a:p>
              <a:p>
                <a:r>
                  <a:rPr lang="en-US" altLang="zh-CN" dirty="0" smtClean="0"/>
                  <a:t>First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takeaway</a:t>
                </a:r>
                <a:r>
                  <a:rPr lang="zh-CN" altLang="en-US" baseline="0" dirty="0" smtClean="0"/>
                  <a:t> </a:t>
                </a:r>
                <a:r>
                  <a:rPr lang="en-US" altLang="zh-CN" baseline="0" dirty="0" smtClean="0"/>
                  <a:t>is</a:t>
                </a:r>
                <a:r>
                  <a:rPr lang="zh-CN" altLang="en-US" baseline="0" dirty="0" smtClean="0"/>
                  <a:t> </a:t>
                </a:r>
                <a:r>
                  <a:rPr lang="en-US" altLang="zh-CN" baseline="0" dirty="0" smtClean="0"/>
                  <a:t>RSS</a:t>
                </a:r>
                <a:r>
                  <a:rPr lang="zh-CN" altLang="en-US" baseline="0" dirty="0" smtClean="0"/>
                  <a:t> </a:t>
                </a:r>
                <a:r>
                  <a:rPr lang="en-US" altLang="zh-CN" baseline="0" dirty="0" smtClean="0"/>
                  <a:t>data</a:t>
                </a:r>
                <a:r>
                  <a:rPr lang="zh-CN" altLang="en-US" baseline="0" dirty="0" smtClean="0"/>
                  <a:t> </a:t>
                </a:r>
                <a:r>
                  <a:rPr lang="en-US" altLang="zh-CN" baseline="0" dirty="0" smtClean="0"/>
                  <a:t>is</a:t>
                </a:r>
                <a:r>
                  <a:rPr lang="zh-CN" altLang="en-US" baseline="0" dirty="0" smtClean="0"/>
                  <a:t> </a:t>
                </a:r>
                <a:r>
                  <a:rPr lang="en-US" altLang="zh-CN" baseline="0" dirty="0" smtClean="0"/>
                  <a:t>noisy.</a:t>
                </a:r>
                <a:r>
                  <a:rPr lang="zh-CN" altLang="en-US" baseline="0" dirty="0" smtClean="0"/>
                  <a:t> </a:t>
                </a:r>
                <a:r>
                  <a:rPr lang="en-US" altLang="zh-CN" baseline="0" dirty="0" smtClean="0"/>
                  <a:t>The</a:t>
                </a:r>
                <a:r>
                  <a:rPr lang="zh-CN" altLang="en-US" baseline="0" dirty="0" smtClean="0"/>
                  <a:t> </a:t>
                </a:r>
                <a:r>
                  <a:rPr lang="en-US" altLang="zh-CN" baseline="0" dirty="0" smtClean="0"/>
                  <a:t>noise</a:t>
                </a:r>
                <a:r>
                  <a:rPr lang="zh-CN" altLang="en-US" baseline="0" dirty="0" smtClean="0"/>
                  <a:t> </a:t>
                </a:r>
                <a:r>
                  <a:rPr lang="en-US" altLang="zh-CN" baseline="0" dirty="0" smtClean="0"/>
                  <a:t>comes</a:t>
                </a:r>
                <a:r>
                  <a:rPr lang="zh-CN" altLang="en-US" baseline="0" dirty="0" smtClean="0"/>
                  <a:t> </a:t>
                </a:r>
                <a:r>
                  <a:rPr lang="en-US" altLang="zh-CN" baseline="0" dirty="0" smtClean="0"/>
                  <a:t>two</a:t>
                </a:r>
                <a:r>
                  <a:rPr lang="zh-CN" altLang="en-US" baseline="0" dirty="0" smtClean="0"/>
                  <a:t> </a:t>
                </a:r>
                <a:r>
                  <a:rPr lang="en-US" altLang="zh-CN" baseline="0" dirty="0" smtClean="0"/>
                  <a:t>factors</a:t>
                </a:r>
                <a:r>
                  <a:rPr lang="zh-CN" altLang="en-US" baseline="0" dirty="0" smtClean="0"/>
                  <a:t> </a:t>
                </a:r>
                <a:r>
                  <a:rPr lang="en-US" altLang="zh-CN" baseline="0" dirty="0" smtClean="0"/>
                  <a:t>from</a:t>
                </a:r>
                <a:r>
                  <a:rPr lang="zh-CN" altLang="en-US" baseline="0" dirty="0" smtClean="0"/>
                  <a:t> </a:t>
                </a:r>
                <a:r>
                  <a:rPr lang="en-US" altLang="zh-CN" baseline="0" dirty="0" smtClean="0"/>
                  <a:t>the</a:t>
                </a:r>
                <a:r>
                  <a:rPr lang="zh-CN" altLang="en-US" baseline="0" dirty="0" smtClean="0"/>
                  <a:t> </a:t>
                </a:r>
                <a:r>
                  <a:rPr lang="en-US" altLang="zh-CN" baseline="0" dirty="0" err="1" smtClean="0"/>
                  <a:t>rayleigh</a:t>
                </a:r>
                <a:r>
                  <a:rPr lang="zh-CN" altLang="en-US" baseline="0" dirty="0" smtClean="0"/>
                  <a:t> </a:t>
                </a:r>
                <a:r>
                  <a:rPr lang="en-US" altLang="zh-CN" baseline="0" dirty="0" smtClean="0"/>
                  <a:t>fading</a:t>
                </a:r>
                <a:r>
                  <a:rPr lang="zh-CN" altLang="en-US" baseline="0" dirty="0" smtClean="0"/>
                  <a:t> </a:t>
                </a:r>
                <a:r>
                  <a:rPr lang="en-US" altLang="zh-CN" baseline="0" dirty="0" smtClean="0"/>
                  <a:t>model</a:t>
                </a:r>
                <a:endParaRPr lang="zh-CN" altLang="en-US" dirty="0" smtClean="0"/>
              </a:p>
              <a:p>
                <a:r>
                  <a:rPr lang="en-US" altLang="zh-CN" dirty="0" smtClean="0"/>
                  <a:t>U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latin typeface="Cambria Math" charset="0"/>
                      </a:rPr>
                      <m:t>nknown</m:t>
                    </m:r>
                    <m:r>
                      <a:rPr lang="zh-CN" altLang="en-US">
                        <a:latin typeface="Cambria Math" charset="0"/>
                      </a:rPr>
                      <m:t> </m:t>
                    </m:r>
                    <m:r>
                      <a:rPr lang="en-US" altLang="zh-CN" i="1">
                        <a:latin typeface="Cambria Math" charset="0"/>
                      </a:rPr>
                      <m:t>𝑣𝑎𝑟𝑖𝑎𝑏𝑙𝑒𝑠</m:t>
                    </m:r>
                    <m:r>
                      <a:rPr lang="en-US" altLang="zh-CN" i="1">
                        <a:latin typeface="Cambria Math" charset="0"/>
                      </a:rPr>
                      <m:t>:</m:t>
                    </m:r>
                    <m:r>
                      <a:rPr lang="en-US" altLang="zh-CN" b="0" i="1" smtClean="0">
                        <a:latin typeface="Cambria Math" charset="0"/>
                      </a:rPr>
                      <m:t>𝐺𝑎𝑚𝑚𝑎</m:t>
                    </m:r>
                    <m:r>
                      <a:rPr lang="zh-CN" altLang="en-US" b="0" i="1" smtClean="0">
                        <a:latin typeface="Cambria Math" charset="0"/>
                      </a:rPr>
                      <m:t> </m:t>
                    </m:r>
                    <m:r>
                      <a:rPr lang="en-US" altLang="zh-CN" b="0" i="1" smtClean="0">
                        <a:latin typeface="Cambria Math" charset="0"/>
                      </a:rPr>
                      <m:t>𝑎𝑛𝑑</m:t>
                    </m:r>
                    <m:r>
                      <a:rPr lang="zh-CN" altLang="en-US" b="0" i="1" smtClean="0">
                        <a:latin typeface="Cambria Math" charset="0"/>
                      </a:rPr>
                      <m:t> </m:t>
                    </m:r>
                    <m:r>
                      <a:rPr lang="en-US" altLang="zh-CN" b="0" i="1" smtClean="0">
                        <a:latin typeface="Cambria Math" charset="0"/>
                      </a:rPr>
                      <m:t>𝑛</m:t>
                    </m:r>
                  </m:oMath>
                </a14:m>
                <a:endParaRPr lang="zh-CN" altLang="en-US" dirty="0"/>
              </a:p>
              <a:p>
                <a:pPr lvl="1"/>
                <a:r>
                  <a:rPr lang="en-US" altLang="zh-CN" dirty="0"/>
                  <a:t>Different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models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of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Bluetooth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device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will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cause</a:t>
                </a:r>
                <a:r>
                  <a:rPr lang="zh-CN" altLang="en-US" dirty="0"/>
                  <a:t> </a:t>
                </a:r>
                <a:r>
                  <a:rPr lang="en-US" altLang="zh-CN" b="1" dirty="0">
                    <a:solidFill>
                      <a:schemeClr val="accent2"/>
                    </a:solidFill>
                  </a:rPr>
                  <a:t>drift</a:t>
                </a:r>
                <a:r>
                  <a:rPr lang="zh-CN" altLang="en-US" dirty="0">
                    <a:solidFill>
                      <a:schemeClr val="accent2"/>
                    </a:solidFill>
                  </a:rPr>
                  <a:t> </a:t>
                </a:r>
                <a:r>
                  <a:rPr lang="en-US" altLang="zh-CN" dirty="0"/>
                  <a:t>of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distance</a:t>
                </a:r>
                <a:r>
                  <a:rPr lang="zh-CN" altLang="en-US" dirty="0"/>
                  <a:t> </a:t>
                </a:r>
                <a:r>
                  <a:rPr lang="en-US" altLang="zh-CN" dirty="0" smtClean="0"/>
                  <a:t>estimation</a:t>
                </a:r>
                <a:endParaRPr lang="zh-CN" altLang="en-US" dirty="0" smtClean="0"/>
              </a:p>
              <a:p>
                <a:pPr lvl="1"/>
                <a:endParaRPr lang="zh-CN" altLang="en-US" dirty="0" smtClean="0"/>
              </a:p>
              <a:p>
                <a:pPr lvl="0"/>
                <a:r>
                  <a:rPr lang="en-US" sz="1200" b="0" i="0" u="none" strike="noStrike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PL(d0)PL(d0)</a:t>
                </a:r>
                <a:r>
                  <a:rPr lang="en-US" sz="1200" b="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= Path Loss in </a:t>
                </a:r>
                <a:r>
                  <a:rPr lang="en-US" sz="1200" b="0" i="0" u="none" strike="noStrike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dBdB</a:t>
                </a:r>
                <a:r>
                  <a:rPr lang="en-US" sz="1200" b="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at a distance </a:t>
                </a:r>
                <a:r>
                  <a:rPr lang="en-US" sz="1200" b="0" i="0" u="none" strike="noStrike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d0d0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sz="1200" b="0" i="0" u="none" strike="noStrike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PLd</a:t>
                </a:r>
                <a:r>
                  <a:rPr lang="en-US" sz="1200" b="0" i="0" u="none" strike="noStrike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&gt;d0PLd&gt;d0</a:t>
                </a:r>
                <a:r>
                  <a:rPr lang="en-US" sz="1200" b="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 Path Loss in </a:t>
                </a:r>
                <a:r>
                  <a:rPr lang="en-US" sz="1200" b="0" i="0" u="none" strike="noStrike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dBdB</a:t>
                </a:r>
                <a:r>
                  <a:rPr lang="en-US" sz="1200" b="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at an arbitrary distance </a:t>
                </a:r>
                <a:r>
                  <a:rPr lang="en-US" sz="1200" b="0" i="0" u="none" strike="noStrike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dd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sz="1200" b="0" i="0" u="none" strike="noStrike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nn</a:t>
                </a:r>
                <a:r>
                  <a:rPr lang="en-US" sz="1200" b="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= Path Loss exponent. See the table below that gives the path loss exponent for various environments.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sz="1200" b="0" i="0" u="none" strike="noStrike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χχ</a:t>
                </a:r>
                <a:r>
                  <a:rPr lang="en-US" sz="1200" b="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= A zero-mean Gaussian distributed random variable (in </a:t>
                </a:r>
                <a:r>
                  <a:rPr lang="en-US" sz="1200" b="0" i="0" u="none" strike="noStrike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dBdB</a:t>
                </a:r>
                <a:r>
                  <a:rPr lang="en-US" sz="1200" b="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) with standard deviation – </a:t>
                </a:r>
                <a:r>
                  <a:rPr lang="en-US" sz="1200" b="0" i="0" u="none" strike="noStrike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σσ</a:t>
                </a:r>
                <a:r>
                  <a:rPr lang="en-US" sz="1200" b="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 This variable is used only when there is a shadowing effect. If there is no shadowing effect, then this variable is zero. Taking log of the Normal (Gaussian)-variable results in the name “Log-Normal” fading.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dirty="0" smtClean="0"/>
                  <a:t>U</a:t>
                </a:r>
                <a:r>
                  <a:rPr lang="en-US" altLang="zh-CN" i="0">
                    <a:latin typeface="Cambria Math" charset="0"/>
                  </a:rPr>
                  <a:t>nknown</a:t>
                </a:r>
                <a:r>
                  <a:rPr lang="zh-CN" altLang="en-US" i="0">
                    <a:latin typeface="Cambria Math" charset="0"/>
                  </a:rPr>
                  <a:t> </a:t>
                </a:r>
                <a:r>
                  <a:rPr lang="en-US" altLang="zh-CN" i="0">
                    <a:latin typeface="Cambria Math" charset="0"/>
                  </a:rPr>
                  <a:t>𝑣𝑎𝑟𝑖𝑎𝑏𝑙𝑒𝑠: </a:t>
                </a:r>
                <a:r>
                  <a:rPr lang="en-US" i="0">
                    <a:latin typeface="Cambria Math" charset="0"/>
                  </a:rPr>
                  <a:t>𝐸_1+𝐸_2</a:t>
                </a:r>
                <a:endParaRPr lang="zh-CN" altLang="en-US" dirty="0"/>
              </a:p>
              <a:p>
                <a:pPr lvl="1"/>
                <a:r>
                  <a:rPr lang="en-US" altLang="zh-CN" dirty="0"/>
                  <a:t>Different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models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of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Bluetooth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device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will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cause</a:t>
                </a:r>
                <a:r>
                  <a:rPr lang="zh-CN" altLang="en-US" dirty="0"/>
                  <a:t> </a:t>
                </a:r>
                <a:r>
                  <a:rPr lang="en-US" altLang="zh-CN" b="1" dirty="0">
                    <a:solidFill>
                      <a:schemeClr val="accent2"/>
                    </a:solidFill>
                  </a:rPr>
                  <a:t>drift</a:t>
                </a:r>
                <a:r>
                  <a:rPr lang="zh-CN" altLang="en-US" dirty="0">
                    <a:solidFill>
                      <a:schemeClr val="accent2"/>
                    </a:solidFill>
                  </a:rPr>
                  <a:t> </a:t>
                </a:r>
                <a:r>
                  <a:rPr lang="en-US" altLang="zh-CN" dirty="0"/>
                  <a:t>of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distance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estimation</a:t>
                </a:r>
                <a:endParaRPr lang="en-US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A38BF-2E07-4C44-B495-41E085BDA6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73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Motivated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by</a:t>
            </a:r>
            <a:r>
              <a:rPr lang="zh-CN" altLang="en-US" dirty="0" smtClean="0"/>
              <a:t> </a:t>
            </a:r>
            <a:r>
              <a:rPr lang="en-US" altLang="zh-CN" dirty="0" smtClean="0"/>
              <a:t>triangulation.</a:t>
            </a:r>
            <a:endParaRPr lang="zh-CN" altLang="en-US" dirty="0" smtClean="0"/>
          </a:p>
          <a:p>
            <a:r>
              <a:rPr lang="en-US" altLang="zh-CN" dirty="0" smtClean="0"/>
              <a:t>Specifically,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users</a:t>
            </a:r>
            <a:r>
              <a:rPr lang="zh-CN" alt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A38BF-2E07-4C44-B495-41E085BDA68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86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A38BF-2E07-4C44-B495-41E085BDA68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65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Our</a:t>
            </a:r>
            <a:r>
              <a:rPr lang="zh-CN" altLang="en-US" dirty="0" smtClean="0"/>
              <a:t> </a:t>
            </a:r>
            <a:r>
              <a:rPr lang="en-US" altLang="zh-CN" dirty="0" smtClean="0"/>
              <a:t>goal</a:t>
            </a:r>
            <a:r>
              <a:rPr lang="zh-CN" altLang="en-US" dirty="0" smtClean="0"/>
              <a:t> </a:t>
            </a:r>
            <a:r>
              <a:rPr lang="en-US" altLang="zh-CN" dirty="0" smtClean="0"/>
              <a:t>here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not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separating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beacons.</a:t>
            </a:r>
            <a:r>
              <a:rPr lang="zh-CN" altLang="en-US" baseline="0" dirty="0" smtClean="0"/>
              <a:t> </a:t>
            </a:r>
          </a:p>
          <a:p>
            <a:r>
              <a:rPr lang="en-US" altLang="zh-CN" baseline="0" dirty="0" smtClean="0"/>
              <a:t>People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may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misunderstand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that,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say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two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bus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stop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signs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close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each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A38BF-2E07-4C44-B495-41E085BDA68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00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remove</a:t>
            </a:r>
            <a:r>
              <a:rPr lang="zh-CN" altLang="en-US" dirty="0" smtClean="0"/>
              <a:t> </a:t>
            </a:r>
            <a:r>
              <a:rPr lang="en-US" altLang="zh-CN" dirty="0" smtClean="0"/>
              <a:t>7,</a:t>
            </a:r>
            <a:r>
              <a:rPr lang="zh-CN" altLang="en-US" dirty="0" smtClean="0"/>
              <a:t> </a:t>
            </a:r>
            <a:r>
              <a:rPr lang="en-US" altLang="zh-CN" dirty="0" smtClean="0"/>
              <a:t>8,</a:t>
            </a:r>
            <a:r>
              <a:rPr lang="zh-CN" altLang="en-US" dirty="0" smtClean="0"/>
              <a:t> </a:t>
            </a:r>
            <a:r>
              <a:rPr lang="en-US" altLang="zh-CN" dirty="0" smtClean="0"/>
              <a:t>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A38BF-2E07-4C44-B495-41E085BDA68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51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xlabel</a:t>
            </a:r>
            <a:endParaRPr lang="zh-CN" altLang="en-US" dirty="0" smtClean="0"/>
          </a:p>
          <a:p>
            <a:r>
              <a:rPr lang="en-US" altLang="zh-CN" dirty="0" smtClean="0"/>
              <a:t>explain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x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coordinates</a:t>
            </a:r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A38BF-2E07-4C44-B495-41E085BDA68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09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Explain</a:t>
            </a:r>
            <a:r>
              <a:rPr lang="zh-CN" altLang="en-US" dirty="0" smtClean="0"/>
              <a:t> </a:t>
            </a:r>
            <a:r>
              <a:rPr lang="en-US" altLang="zh-CN" dirty="0" smtClean="0"/>
              <a:t>CDF</a:t>
            </a:r>
            <a:endParaRPr lang="zh-CN" altLang="en-US" dirty="0" smtClean="0"/>
          </a:p>
          <a:p>
            <a:r>
              <a:rPr lang="en-US" altLang="zh-CN" dirty="0" smtClean="0"/>
              <a:t>Explain</a:t>
            </a:r>
            <a:r>
              <a:rPr lang="zh-CN" altLang="en-US" dirty="0" smtClean="0"/>
              <a:t> </a:t>
            </a:r>
            <a:r>
              <a:rPr lang="en-US" altLang="zh-CN" dirty="0" smtClean="0"/>
              <a:t>length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data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trace,</a:t>
            </a:r>
            <a:r>
              <a:rPr lang="zh-CN" altLang="en-US" baseline="0" dirty="0" smtClean="0"/>
              <a:t> </a:t>
            </a:r>
            <a:r>
              <a:rPr lang="en-US" altLang="zh-CN" baseline="0" dirty="0" err="1" smtClean="0"/>
              <a:t>extimation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error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x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&amp;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A38BF-2E07-4C44-B495-41E085BDA68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11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6406" y="1193251"/>
            <a:ext cx="10515600" cy="2387600"/>
          </a:xfrm>
        </p:spPr>
        <p:txBody>
          <a:bodyPr anchor="ctr"/>
          <a:lstStyle>
            <a:lvl1pPr algn="ctr">
              <a:defRPr sz="6000">
                <a:solidFill>
                  <a:schemeClr val="tx1"/>
                </a:solidFill>
                <a:latin typeface="Adobe Heiti Std R" charset="-122"/>
                <a:ea typeface="Adobe Heiti Std R" charset="-122"/>
                <a:cs typeface="Adobe Heiti Std R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8741"/>
            <a:ext cx="9144000" cy="104539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BE4EF5F-AFCB-9E46-B8FC-933A6AB4FC84}" type="datetimeFigureOut">
              <a:rPr lang="en-US" smtClean="0"/>
              <a:pPr/>
              <a:t>12/14/17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D2107D3-483C-2A47-B14B-07FBFA1DF4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80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EF5F-AFCB-9E46-B8FC-933A6AB4FC84}" type="datetimeFigureOut">
              <a:rPr lang="en-US" smtClean="0"/>
              <a:t>12/14/17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07D3-483C-2A47-B14B-07FBFA1DF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03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EF5F-AFCB-9E46-B8FC-933A6AB4FC84}" type="datetimeFigureOut">
              <a:rPr lang="en-US" smtClean="0"/>
              <a:t>12/14/17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07D3-483C-2A47-B14B-07FBFA1DF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910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" y="321841"/>
            <a:ext cx="10748212" cy="94548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1004884" y="321840"/>
            <a:ext cx="1187114" cy="9454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8" y="321842"/>
            <a:ext cx="10515601" cy="945486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8" y="1684230"/>
            <a:ext cx="10515601" cy="447680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EF5F-AFCB-9E46-B8FC-933A6AB4FC84}" type="datetimeFigureOut">
              <a:rPr lang="en-US" smtClean="0"/>
              <a:t>12/14/17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07D3-483C-2A47-B14B-07FBFA1DF4C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6426202"/>
            <a:ext cx="10515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806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EF5F-AFCB-9E46-B8FC-933A6AB4FC84}" type="datetimeFigureOut">
              <a:rPr lang="en-US" smtClean="0"/>
              <a:t>12/14/17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07D3-483C-2A47-B14B-07FBFA1DF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321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EF5F-AFCB-9E46-B8FC-933A6AB4FC84}" type="datetimeFigureOut">
              <a:rPr lang="en-US" smtClean="0"/>
              <a:t>12/14/17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07D3-483C-2A47-B14B-07FBFA1DF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98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EF5F-AFCB-9E46-B8FC-933A6AB4FC84}" type="datetimeFigureOut">
              <a:rPr lang="en-US" smtClean="0"/>
              <a:t>12/14/17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07D3-483C-2A47-B14B-07FBFA1DF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7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EF5F-AFCB-9E46-B8FC-933A6AB4FC84}" type="datetimeFigureOut">
              <a:rPr lang="en-US" smtClean="0"/>
              <a:t>12/14/17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07D3-483C-2A47-B14B-07FBFA1DF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79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EF5F-AFCB-9E46-B8FC-933A6AB4FC84}" type="datetimeFigureOut">
              <a:rPr lang="en-US" smtClean="0"/>
              <a:t>12/14/17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07D3-483C-2A47-B14B-07FBFA1DF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20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EF5F-AFCB-9E46-B8FC-933A6AB4FC84}" type="datetimeFigureOut">
              <a:rPr lang="en-US" smtClean="0"/>
              <a:t>12/14/17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07D3-483C-2A47-B14B-07FBFA1DF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0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EF5F-AFCB-9E46-B8FC-933A6AB4FC84}" type="datetimeFigureOut">
              <a:rPr lang="en-US" smtClean="0"/>
              <a:t>12/14/17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07D3-483C-2A47-B14B-07FBFA1DF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33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4EF5F-AFCB-9E46-B8FC-933A6AB4FC84}" type="datetimeFigureOut">
              <a:rPr lang="en-US" smtClean="0"/>
              <a:t>12/14/17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107D3-483C-2A47-B14B-07FBFA1DF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image" Target="../media/image37.png"/><Relationship Id="rId1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1.png"/><Relationship Id="rId4" Type="http://schemas.openxmlformats.org/officeDocument/2006/relationships/image" Target="../media/image26.emf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300.png"/><Relationship Id="rId5" Type="http://schemas.openxmlformats.org/officeDocument/2006/relationships/image" Target="../media/image311.png"/><Relationship Id="rId6" Type="http://schemas.openxmlformats.org/officeDocument/2006/relationships/image" Target="../media/image320.png"/><Relationship Id="rId7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10.tiff"/><Relationship Id="rId5" Type="http://schemas.openxmlformats.org/officeDocument/2006/relationships/image" Target="../media/image11.tiff"/><Relationship Id="rId6" Type="http://schemas.openxmlformats.org/officeDocument/2006/relationships/image" Target="../media/image29.tiff"/><Relationship Id="rId7" Type="http://schemas.openxmlformats.org/officeDocument/2006/relationships/image" Target="../media/image30.emf"/><Relationship Id="rId8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chart" Target="../charts/chart1.xml"/><Relationship Id="rId5" Type="http://schemas.openxmlformats.org/officeDocument/2006/relationships/hyperlink" Target="http://www.businessinsider.com/google-looks-to-secure-bluetooth-beacon-communications-2016-4" TargetMode="External"/><Relationship Id="rId6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5" Type="http://schemas.openxmlformats.org/officeDocument/2006/relationships/image" Target="../media/image310.png"/><Relationship Id="rId6" Type="http://schemas.openxmlformats.org/officeDocument/2006/relationships/image" Target="../media/image13.tiff"/><Relationship Id="rId7" Type="http://schemas.openxmlformats.org/officeDocument/2006/relationships/image" Target="../media/image36.tiff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5" Type="http://schemas.openxmlformats.org/officeDocument/2006/relationships/image" Target="../media/image13.tiff"/><Relationship Id="rId10" Type="http://schemas.openxmlformats.org/officeDocument/2006/relationships/image" Target="../media/image9.png"/><Relationship Id="rId7" Type="http://schemas.openxmlformats.org/officeDocument/2006/relationships/image" Target="../media/image13.png"/><Relationship Id="rId9" Type="http://schemas.openxmlformats.org/officeDocument/2006/relationships/image" Target="../media/image15.png"/><Relationship Id="rId11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tiff"/><Relationship Id="rId5" Type="http://schemas.openxmlformats.org/officeDocument/2006/relationships/image" Target="../media/image18.tiff"/><Relationship Id="rId6" Type="http://schemas.openxmlformats.org/officeDocument/2006/relationships/image" Target="../media/image19.tiff"/><Relationship Id="rId7" Type="http://schemas.openxmlformats.org/officeDocument/2006/relationships/image" Target="../media/image20.tiff"/><Relationship Id="rId8" Type="http://schemas.openxmlformats.org/officeDocument/2006/relationships/image" Target="../media/image21.png"/><Relationship Id="rId9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Relationship Id="rId3" Type="http://schemas.openxmlformats.org/officeDocument/2006/relationships/image" Target="../media/image2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6701" y="1193251"/>
            <a:ext cx="10515600" cy="23876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latin typeface="Gill Sans Light" charset="0"/>
                <a:ea typeface="Gill Sans Light" charset="0"/>
                <a:cs typeface="Gill Sans Light" charset="0"/>
              </a:rPr>
              <a:t>Locating</a:t>
            </a:r>
            <a:r>
              <a:rPr lang="zh-CN" altLang="en-US" sz="5400" dirty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en-US" altLang="zh-CN" sz="5400" dirty="0">
                <a:latin typeface="Gill Sans Light" charset="0"/>
                <a:ea typeface="Gill Sans Light" charset="0"/>
                <a:cs typeface="Gill Sans Light" charset="0"/>
              </a:rPr>
              <a:t>and</a:t>
            </a:r>
            <a:r>
              <a:rPr lang="zh-CN" altLang="en-US" sz="5400" dirty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en-US" altLang="zh-CN" sz="5400" dirty="0">
                <a:latin typeface="Gill Sans Light" charset="0"/>
                <a:ea typeface="Gill Sans Light" charset="0"/>
                <a:cs typeface="Gill Sans Light" charset="0"/>
              </a:rPr>
              <a:t>Tracking</a:t>
            </a:r>
            <a:r>
              <a:rPr lang="zh-CN" altLang="en-US" sz="5400" dirty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en-US" altLang="zh-CN" sz="5400" dirty="0" smtClean="0">
                <a:latin typeface="Gill Sans Light" charset="0"/>
                <a:ea typeface="Gill Sans Light" charset="0"/>
                <a:cs typeface="Gill Sans Light" charset="0"/>
              </a:rPr>
              <a:t>BLE</a:t>
            </a:r>
            <a:r>
              <a:rPr lang="zh-CN" altLang="en-US" sz="5400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en-US" altLang="zh-CN" sz="5400" dirty="0">
                <a:latin typeface="Gill Sans Light" charset="0"/>
                <a:ea typeface="Gill Sans Light" charset="0"/>
                <a:cs typeface="Gill Sans Light" charset="0"/>
              </a:rPr>
              <a:t>Beacons</a:t>
            </a:r>
            <a:r>
              <a:rPr lang="zh-CN" altLang="en-US" sz="5400" dirty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en-US" altLang="zh-CN" sz="5400" dirty="0" smtClean="0">
                <a:latin typeface="Gill Sans Light" charset="0"/>
                <a:ea typeface="Gill Sans Light" charset="0"/>
                <a:cs typeface="Gill Sans Light" charset="0"/>
              </a:rPr>
              <a:t>with</a:t>
            </a:r>
            <a:r>
              <a:rPr lang="zh-CN" altLang="en-US" sz="5400" dirty="0" smtClean="0"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en-US" altLang="zh-CN" sz="5400" dirty="0" smtClean="0">
                <a:latin typeface="Gill Sans Light" charset="0"/>
                <a:ea typeface="Gill Sans Light" charset="0"/>
                <a:cs typeface="Gill Sans Light" charset="0"/>
              </a:rPr>
              <a:t>Smartphone</a:t>
            </a:r>
            <a:endParaRPr lang="en-US" sz="54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501" y="3531734"/>
            <a:ext cx="9144000" cy="1245344"/>
          </a:xfrm>
        </p:spPr>
        <p:txBody>
          <a:bodyPr>
            <a:noAutofit/>
          </a:bodyPr>
          <a:lstStyle/>
          <a:p>
            <a:pPr algn="ctr"/>
            <a:r>
              <a:rPr lang="en-US" altLang="zh-CN" sz="2400" dirty="0" err="1">
                <a:solidFill>
                  <a:srgbClr val="2F5597"/>
                </a:solidFill>
                <a:latin typeface="Gill Sans" charset="0"/>
                <a:ea typeface="Gill Sans" charset="0"/>
                <a:cs typeface="Gill Sans" charset="0"/>
              </a:rPr>
              <a:t>Dongyao</a:t>
            </a:r>
            <a:r>
              <a:rPr lang="zh-CN" altLang="en-US" sz="2400" dirty="0">
                <a:solidFill>
                  <a:srgbClr val="2F5597"/>
                </a:solidFill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altLang="zh-CN" sz="2400" dirty="0" smtClean="0">
                <a:solidFill>
                  <a:srgbClr val="2F5597"/>
                </a:solidFill>
                <a:latin typeface="Gill Sans" charset="0"/>
                <a:ea typeface="Gill Sans" charset="0"/>
                <a:cs typeface="Gill Sans" charset="0"/>
              </a:rPr>
              <a:t>Chen</a:t>
            </a:r>
            <a:r>
              <a:rPr lang="en-US" altLang="zh-CN" sz="2400" dirty="0" smtClean="0">
                <a:latin typeface="Gill Sans" charset="0"/>
                <a:ea typeface="Gill Sans" charset="0"/>
                <a:cs typeface="Gill Sans" charset="0"/>
              </a:rPr>
              <a:t>,</a:t>
            </a:r>
            <a:r>
              <a:rPr lang="zh-CN" altLang="en-US" sz="2400" dirty="0" smtClean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altLang="zh-CN" sz="2400" dirty="0">
                <a:latin typeface="Gill Sans" charset="0"/>
                <a:ea typeface="Gill Sans" charset="0"/>
                <a:cs typeface="Gill Sans" charset="0"/>
              </a:rPr>
              <a:t>Kang</a:t>
            </a:r>
            <a:r>
              <a:rPr lang="zh-CN" altLang="en-US" sz="2400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altLang="zh-CN" sz="2400" dirty="0">
                <a:latin typeface="Gill Sans" charset="0"/>
                <a:ea typeface="Gill Sans" charset="0"/>
                <a:cs typeface="Gill Sans" charset="0"/>
              </a:rPr>
              <a:t>G.</a:t>
            </a:r>
            <a:r>
              <a:rPr lang="zh-CN" altLang="en-US" sz="2400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altLang="zh-CN" sz="2400" dirty="0">
                <a:latin typeface="Gill Sans" charset="0"/>
                <a:ea typeface="Gill Sans" charset="0"/>
                <a:cs typeface="Gill Sans" charset="0"/>
              </a:rPr>
              <a:t>Shin,</a:t>
            </a:r>
            <a:r>
              <a:rPr lang="zh-CN" altLang="en-US" sz="2400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altLang="zh-CN" sz="2400" dirty="0" smtClean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altLang="zh-CN" sz="2400" dirty="0" err="1" smtClean="0">
                <a:latin typeface="Gill Sans" charset="0"/>
                <a:ea typeface="Gill Sans" charset="0"/>
                <a:cs typeface="Gill Sans" charset="0"/>
              </a:rPr>
              <a:t>Yurong</a:t>
            </a:r>
            <a:r>
              <a:rPr lang="zh-CN" altLang="en-US" sz="2400" dirty="0" smtClean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altLang="zh-CN" sz="2400" dirty="0" smtClean="0">
                <a:latin typeface="Gill Sans" charset="0"/>
                <a:ea typeface="Gill Sans" charset="0"/>
                <a:cs typeface="Gill Sans" charset="0"/>
              </a:rPr>
              <a:t>Jiang,</a:t>
            </a:r>
            <a:r>
              <a:rPr lang="zh-CN" altLang="en-US" sz="2400" dirty="0" smtClean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altLang="zh-CN" sz="2400" dirty="0">
                <a:latin typeface="Gill Sans" charset="0"/>
                <a:ea typeface="Gill Sans" charset="0"/>
                <a:cs typeface="Gill Sans" charset="0"/>
              </a:rPr>
              <a:t>and</a:t>
            </a:r>
            <a:r>
              <a:rPr lang="zh-CN" altLang="en-US" sz="2400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altLang="zh-CN" sz="2400" dirty="0" err="1">
                <a:latin typeface="Gill Sans" charset="0"/>
                <a:ea typeface="Gill Sans" charset="0"/>
                <a:cs typeface="Gill Sans" charset="0"/>
              </a:rPr>
              <a:t>Kyu</a:t>
            </a:r>
            <a:r>
              <a:rPr lang="en-US" altLang="zh-CN" sz="2400" dirty="0">
                <a:latin typeface="Gill Sans" charset="0"/>
                <a:ea typeface="Gill Sans" charset="0"/>
                <a:cs typeface="Gill Sans" charset="0"/>
              </a:rPr>
              <a:t>-Han</a:t>
            </a:r>
            <a:r>
              <a:rPr lang="zh-CN" altLang="en-US" sz="2400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altLang="zh-CN" sz="2400" dirty="0" smtClean="0">
                <a:latin typeface="Gill Sans" charset="0"/>
                <a:ea typeface="Gill Sans" charset="0"/>
                <a:cs typeface="Gill Sans" charset="0"/>
              </a:rPr>
              <a:t>Kim</a:t>
            </a:r>
            <a:endParaRPr lang="zh-CN" altLang="en-US" sz="2400" dirty="0">
              <a:latin typeface="Gill Sans" charset="0"/>
              <a:ea typeface="Gill Sans" charset="0"/>
              <a:cs typeface="Gill Sans" charset="0"/>
            </a:endParaRPr>
          </a:p>
          <a:p>
            <a:pPr algn="ctr"/>
            <a:r>
              <a:rPr lang="en-US" altLang="zh-CN" sz="2400" dirty="0" smtClean="0">
                <a:solidFill>
                  <a:schemeClr val="bg2">
                    <a:lumMod val="50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Seoul/Incheon,</a:t>
            </a:r>
            <a:r>
              <a:rPr lang="zh-CN" altLang="en-US" sz="2400" dirty="0" smtClean="0">
                <a:solidFill>
                  <a:schemeClr val="bg2">
                    <a:lumMod val="50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altLang="zh-CN" sz="2400" dirty="0" smtClean="0">
                <a:solidFill>
                  <a:schemeClr val="bg2">
                    <a:lumMod val="50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South</a:t>
            </a:r>
            <a:r>
              <a:rPr lang="zh-CN" altLang="en-US" sz="2400" dirty="0" smtClean="0">
                <a:solidFill>
                  <a:schemeClr val="bg2">
                    <a:lumMod val="50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altLang="zh-CN" sz="2400" dirty="0" smtClean="0">
                <a:solidFill>
                  <a:schemeClr val="bg2">
                    <a:lumMod val="50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Korea</a:t>
            </a:r>
            <a:endParaRPr lang="zh-CN" altLang="en-US" sz="2400" dirty="0" smtClean="0">
              <a:solidFill>
                <a:schemeClr val="bg2">
                  <a:lumMod val="50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  <a:p>
            <a:pPr algn="ctr"/>
            <a:r>
              <a:rPr lang="en-US" altLang="zh-CN" sz="2400" dirty="0" smtClean="0">
                <a:solidFill>
                  <a:schemeClr val="bg2">
                    <a:lumMod val="50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December</a:t>
            </a:r>
            <a:r>
              <a:rPr lang="zh-CN" altLang="en-US" sz="2400" dirty="0" smtClean="0">
                <a:solidFill>
                  <a:schemeClr val="bg2">
                    <a:lumMod val="50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altLang="zh-CN" sz="2400" dirty="0" smtClean="0">
                <a:solidFill>
                  <a:schemeClr val="bg2">
                    <a:lumMod val="50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14,</a:t>
            </a:r>
            <a:r>
              <a:rPr lang="zh-CN" altLang="en-US" sz="2400" dirty="0" smtClean="0">
                <a:solidFill>
                  <a:schemeClr val="bg2">
                    <a:lumMod val="50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altLang="zh-CN" sz="2400" dirty="0" smtClean="0">
                <a:solidFill>
                  <a:schemeClr val="bg2">
                    <a:lumMod val="50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2017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416788" y="4920341"/>
            <a:ext cx="7111826" cy="1480457"/>
            <a:chOff x="3929742" y="4920341"/>
            <a:chExt cx="7111826" cy="148045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91285" y="5112721"/>
              <a:ext cx="3450283" cy="109569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9742" y="4920341"/>
              <a:ext cx="1480457" cy="1480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35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I: Mitigate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RSS</a:t>
            </a:r>
            <a:r>
              <a:rPr lang="zh-CN" altLang="en-US" dirty="0" smtClean="0"/>
              <a:t> </a:t>
            </a:r>
            <a:r>
              <a:rPr lang="en-US" altLang="zh-CN" dirty="0" smtClean="0"/>
              <a:t>Signal</a:t>
            </a:r>
            <a:r>
              <a:rPr lang="zh-CN" altLang="en-US" dirty="0" smtClean="0"/>
              <a:t> </a:t>
            </a:r>
            <a:r>
              <a:rPr lang="en-US" altLang="zh-CN" dirty="0" smtClean="0"/>
              <a:t>Fluctuation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8" y="4500881"/>
            <a:ext cx="10515601" cy="1616891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/>
              <a:t>RSS</a:t>
            </a:r>
            <a:r>
              <a:rPr lang="zh-CN" altLang="en-US" dirty="0"/>
              <a:t> </a:t>
            </a:r>
            <a:r>
              <a:rPr lang="mr-IN" altLang="zh-CN" dirty="0" smtClean="0"/>
              <a:t>–</a:t>
            </a:r>
            <a:r>
              <a:rPr lang="zh-CN" altLang="en-US" dirty="0" smtClean="0"/>
              <a:t> </a:t>
            </a:r>
            <a:r>
              <a:rPr lang="en-US" altLang="zh-CN" dirty="0"/>
              <a:t>distance</a:t>
            </a:r>
            <a:r>
              <a:rPr lang="zh-CN" altLang="en-US" dirty="0"/>
              <a:t> </a:t>
            </a:r>
            <a:r>
              <a:rPr lang="en-US" altLang="zh-CN" dirty="0" smtClean="0"/>
              <a:t>(path</a:t>
            </a:r>
            <a:r>
              <a:rPr lang="zh-CN" altLang="en-US" dirty="0" smtClean="0"/>
              <a:t> </a:t>
            </a:r>
            <a:r>
              <a:rPr lang="en-US" altLang="zh-CN" dirty="0" smtClean="0"/>
              <a:t>loss)</a:t>
            </a:r>
            <a:r>
              <a:rPr lang="zh-CN" altLang="en-US" dirty="0" smtClean="0"/>
              <a:t> </a:t>
            </a:r>
            <a:r>
              <a:rPr lang="en-US" altLang="zh-CN" dirty="0" smtClean="0"/>
              <a:t>model:</a:t>
            </a:r>
            <a:endParaRPr lang="zh-CN" altLang="en-US" dirty="0" smtClean="0"/>
          </a:p>
          <a:p>
            <a:r>
              <a:rPr lang="en-US" altLang="zh-CN" dirty="0" smtClean="0"/>
              <a:t>Estimate</a:t>
            </a:r>
            <a:r>
              <a:rPr lang="zh-CN" altLang="en-US" dirty="0" smtClean="0"/>
              <a:t> </a:t>
            </a:r>
            <a:r>
              <a:rPr lang="en-US" altLang="zh-CN" b="1" dirty="0" smtClean="0"/>
              <a:t>path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loss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exponent</a:t>
            </a:r>
            <a:r>
              <a:rPr lang="zh-CN" altLang="en-US" dirty="0" smtClean="0"/>
              <a:t>    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b="1" dirty="0" smtClean="0"/>
              <a:t>path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loss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offsets</a:t>
            </a:r>
            <a:endParaRPr lang="zh-CN" altLang="en-US" b="1" dirty="0" smtClean="0"/>
          </a:p>
          <a:p>
            <a:pPr lvl="1"/>
            <a:r>
              <a:rPr lang="en-US" altLang="zh-CN" dirty="0" smtClean="0"/>
              <a:t>Path</a:t>
            </a:r>
            <a:r>
              <a:rPr lang="zh-CN" altLang="en-US" dirty="0" smtClean="0"/>
              <a:t> </a:t>
            </a:r>
            <a:r>
              <a:rPr lang="en-US" altLang="zh-CN" dirty="0" smtClean="0"/>
              <a:t>loss</a:t>
            </a:r>
            <a:r>
              <a:rPr lang="zh-CN" altLang="en-US" dirty="0" smtClean="0"/>
              <a:t> </a:t>
            </a:r>
            <a:r>
              <a:rPr lang="en-US" altLang="zh-CN" dirty="0" smtClean="0"/>
              <a:t>exponent</a:t>
            </a:r>
            <a:r>
              <a:rPr lang="zh-CN" altLang="en-US" dirty="0" smtClean="0"/>
              <a:t> </a:t>
            </a:r>
            <a:r>
              <a:rPr lang="mr-IN" altLang="zh-CN" dirty="0" smtClean="0"/>
              <a:t>–</a:t>
            </a:r>
            <a:r>
              <a:rPr lang="zh-CN" altLang="en-US" dirty="0" smtClean="0"/>
              <a:t> </a:t>
            </a:r>
            <a:r>
              <a:rPr lang="en-US" altLang="zh-CN" dirty="0" smtClean="0"/>
              <a:t>varies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environment</a:t>
            </a:r>
            <a:endParaRPr lang="zh-CN" altLang="en-US" dirty="0" smtClean="0"/>
          </a:p>
          <a:p>
            <a:pPr lvl="1"/>
            <a:r>
              <a:rPr lang="en-US" altLang="zh-CN" dirty="0" smtClean="0"/>
              <a:t>Path</a:t>
            </a:r>
            <a:r>
              <a:rPr lang="zh-CN" altLang="en-US" dirty="0" smtClean="0"/>
              <a:t> </a:t>
            </a:r>
            <a:r>
              <a:rPr lang="en-US" altLang="zh-CN" dirty="0" smtClean="0"/>
              <a:t>loss</a:t>
            </a:r>
            <a:r>
              <a:rPr lang="zh-CN" altLang="en-US" dirty="0" smtClean="0"/>
              <a:t> </a:t>
            </a:r>
            <a:r>
              <a:rPr lang="en-US" altLang="zh-CN" dirty="0" smtClean="0"/>
              <a:t>offsets</a:t>
            </a:r>
            <a:r>
              <a:rPr lang="zh-CN" altLang="en-US" dirty="0" smtClean="0"/>
              <a:t> </a:t>
            </a:r>
            <a:r>
              <a:rPr lang="mr-IN" altLang="zh-CN" dirty="0" smtClean="0"/>
              <a:t>–</a:t>
            </a:r>
            <a:r>
              <a:rPr lang="zh-CN" altLang="en-US" dirty="0"/>
              <a:t> </a:t>
            </a:r>
            <a:r>
              <a:rPr lang="en-US" altLang="zh-CN" dirty="0" smtClean="0"/>
              <a:t>vary with environment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hardware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configuration(s)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099" y="1795562"/>
            <a:ext cx="4254500" cy="2559098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720" y="1930480"/>
            <a:ext cx="3780508" cy="22892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635214" y="4500881"/>
                <a:ext cx="294048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RSS</m:t>
                      </m:r>
                      <m:r>
                        <a:rPr lang="el-GR" sz="240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l-GR" sz="2400" i="1" smtClean="0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𝛤</m:t>
                      </m:r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−10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𝑛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𝑙𝑜𝑔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𝑑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5214" y="4500881"/>
                <a:ext cx="2940485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863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013501" y="4884753"/>
                <a:ext cx="50411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charset="0"/>
                      </a:rPr>
                      <m:t>𝑛</m:t>
                    </m:r>
                  </m:oMath>
                </a14:m>
                <a:r>
                  <a:rPr lang="zh-CN" altLang="en-US" sz="2400" dirty="0" smtClean="0"/>
                  <a:t>  </a:t>
                </a:r>
                <a:endParaRPr lang="en-US" sz="24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3501" y="4884753"/>
                <a:ext cx="504112" cy="46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043130" y="4891868"/>
                <a:ext cx="73878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i="1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𝛤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3130" y="4891868"/>
                <a:ext cx="738780" cy="46166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506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II. RSS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/>
              <a:t>IMU</a:t>
            </a:r>
            <a:r>
              <a:rPr lang="zh-CN" altLang="en-US" dirty="0"/>
              <a:t> </a:t>
            </a:r>
            <a:r>
              <a:rPr lang="en-US" altLang="zh-CN" dirty="0"/>
              <a:t>Sensor</a:t>
            </a:r>
            <a:r>
              <a:rPr lang="zh-CN" altLang="en-US" dirty="0"/>
              <a:t> </a:t>
            </a:r>
            <a:r>
              <a:rPr lang="en-US" altLang="zh-CN" dirty="0"/>
              <a:t>Fusion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879267" y="3286105"/>
            <a:ext cx="549831" cy="657546"/>
            <a:chOff x="879267" y="3286105"/>
            <a:chExt cx="549831" cy="657546"/>
          </a:xfrm>
        </p:grpSpPr>
        <p:sp>
          <p:nvSpPr>
            <p:cNvPr id="4" name="Oval 3"/>
            <p:cNvSpPr/>
            <p:nvPr/>
          </p:nvSpPr>
          <p:spPr>
            <a:xfrm>
              <a:off x="992606" y="3286105"/>
              <a:ext cx="324131" cy="33012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879267" y="3666652"/>
                  <a:ext cx="5498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(0,0)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9267" y="3666652"/>
                  <a:ext cx="549831" cy="276999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14444" t="-2174" r="-15556" b="-326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/>
          <p:cNvGrpSpPr/>
          <p:nvPr/>
        </p:nvGrpSpPr>
        <p:grpSpPr>
          <a:xfrm>
            <a:off x="1154673" y="2227114"/>
            <a:ext cx="1434614" cy="1705608"/>
            <a:chOff x="1154673" y="2227114"/>
            <a:chExt cx="1434614" cy="1705608"/>
          </a:xfrm>
        </p:grpSpPr>
        <p:grpSp>
          <p:nvGrpSpPr>
            <p:cNvPr id="33" name="Group 32"/>
            <p:cNvGrpSpPr/>
            <p:nvPr/>
          </p:nvGrpSpPr>
          <p:grpSpPr>
            <a:xfrm>
              <a:off x="1825040" y="3286105"/>
              <a:ext cx="764247" cy="646617"/>
              <a:chOff x="1825040" y="3286105"/>
              <a:chExt cx="764247" cy="646617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2047181" y="3286105"/>
                <a:ext cx="324131" cy="330126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1825040" y="3655723"/>
                    <a:ext cx="764247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25040" y="3655723"/>
                    <a:ext cx="764247" cy="276999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l="-10317" t="-4444" r="-10317" b="-355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8" name="Group 37"/>
            <p:cNvGrpSpPr/>
            <p:nvPr/>
          </p:nvGrpSpPr>
          <p:grpSpPr>
            <a:xfrm>
              <a:off x="1154673" y="2227114"/>
              <a:ext cx="1054574" cy="1058990"/>
              <a:chOff x="1154673" y="2227114"/>
              <a:chExt cx="1054574" cy="1058990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>
                <a:off x="1154673" y="2227114"/>
                <a:ext cx="1054574" cy="105899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1579273" y="2858396"/>
                    <a:ext cx="22704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79273" y="2858396"/>
                    <a:ext cx="227049" cy="276999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l="-27027" r="-10811" b="-155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3" name="Group 42"/>
          <p:cNvGrpSpPr/>
          <p:nvPr/>
        </p:nvGrpSpPr>
        <p:grpSpPr>
          <a:xfrm>
            <a:off x="1154673" y="2227114"/>
            <a:ext cx="2549731" cy="1707202"/>
            <a:chOff x="1154673" y="2227114"/>
            <a:chExt cx="2549731" cy="1707202"/>
          </a:xfrm>
        </p:grpSpPr>
        <p:grpSp>
          <p:nvGrpSpPr>
            <p:cNvPr id="39" name="Group 38"/>
            <p:cNvGrpSpPr/>
            <p:nvPr/>
          </p:nvGrpSpPr>
          <p:grpSpPr>
            <a:xfrm>
              <a:off x="1154673" y="2227114"/>
              <a:ext cx="2109150" cy="1058990"/>
              <a:chOff x="1154673" y="2227114"/>
              <a:chExt cx="2109150" cy="1058990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>
                <a:off x="1154673" y="2227114"/>
                <a:ext cx="2109150" cy="105899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2287814" y="2841911"/>
                    <a:ext cx="23237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6" name="TextBox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87814" y="2841911"/>
                    <a:ext cx="232371" cy="276999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l="-26316" r="-10526" b="-152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4" name="Group 33"/>
            <p:cNvGrpSpPr/>
            <p:nvPr/>
          </p:nvGrpSpPr>
          <p:grpSpPr>
            <a:xfrm>
              <a:off x="2929512" y="3286105"/>
              <a:ext cx="774892" cy="648211"/>
              <a:chOff x="2929512" y="3286105"/>
              <a:chExt cx="774892" cy="648211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3135281" y="3286105"/>
                <a:ext cx="324131" cy="330126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2929512" y="3657317"/>
                    <a:ext cx="774892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8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29512" y="3657317"/>
                    <a:ext cx="774892" cy="276999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l="-10236" t="-2222" r="-11024" b="-355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4" name="Group 43"/>
          <p:cNvGrpSpPr/>
          <p:nvPr/>
        </p:nvGrpSpPr>
        <p:grpSpPr>
          <a:xfrm>
            <a:off x="1154673" y="2227114"/>
            <a:ext cx="3640654" cy="1707202"/>
            <a:chOff x="1154673" y="2227114"/>
            <a:chExt cx="3640654" cy="1707202"/>
          </a:xfrm>
        </p:grpSpPr>
        <p:grpSp>
          <p:nvGrpSpPr>
            <p:cNvPr id="35" name="Group 34"/>
            <p:cNvGrpSpPr/>
            <p:nvPr/>
          </p:nvGrpSpPr>
          <p:grpSpPr>
            <a:xfrm>
              <a:off x="3954904" y="3246612"/>
              <a:ext cx="840423" cy="687704"/>
              <a:chOff x="3954904" y="3246612"/>
              <a:chExt cx="840423" cy="68770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4130868" y="3246612"/>
                <a:ext cx="324131" cy="330126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3954904" y="3657317"/>
                    <a:ext cx="840423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9" name="TextBox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54904" y="3657317"/>
                    <a:ext cx="840423" cy="276999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9420" t="-2222" r="-10145" b="-355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0" name="Group 39"/>
            <p:cNvGrpSpPr/>
            <p:nvPr/>
          </p:nvGrpSpPr>
          <p:grpSpPr>
            <a:xfrm>
              <a:off x="1154673" y="2227114"/>
              <a:ext cx="3138261" cy="1019497"/>
              <a:chOff x="1154673" y="2227114"/>
              <a:chExt cx="3138261" cy="1019497"/>
            </a:xfrm>
          </p:grpSpPr>
          <p:cxnSp>
            <p:nvCxnSpPr>
              <p:cNvPr id="11" name="Straight Arrow Connector 10"/>
              <p:cNvCxnSpPr/>
              <p:nvPr/>
            </p:nvCxnSpPr>
            <p:spPr>
              <a:xfrm>
                <a:off x="1154673" y="2227114"/>
                <a:ext cx="3138261" cy="101949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3914881" y="2861440"/>
                    <a:ext cx="265137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𝑁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7" name="Text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14881" y="2861440"/>
                    <a:ext cx="265137" cy="276999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l="-20455" r="-9091" b="-152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2972173" y="2727906"/>
                    <a:ext cx="299762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charset="0"/>
                            </a:rPr>
                            <m:t>…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0" name="TextBox 1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72173" y="2727906"/>
                    <a:ext cx="299762" cy="369332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7" name="Group 36"/>
          <p:cNvGrpSpPr/>
          <p:nvPr/>
        </p:nvGrpSpPr>
        <p:grpSpPr>
          <a:xfrm>
            <a:off x="838198" y="2156805"/>
            <a:ext cx="316474" cy="1129299"/>
            <a:chOff x="838198" y="2156805"/>
            <a:chExt cx="316474" cy="1129299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1145200" y="2156805"/>
              <a:ext cx="9472" cy="112929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838198" y="2858396"/>
                  <a:ext cx="23237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198" y="2858396"/>
                  <a:ext cx="232371" cy="276999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23077" r="-7692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/>
          <p:cNvGrpSpPr/>
          <p:nvPr/>
        </p:nvGrpSpPr>
        <p:grpSpPr>
          <a:xfrm>
            <a:off x="2737451" y="1837306"/>
            <a:ext cx="1661773" cy="846633"/>
            <a:chOff x="2737451" y="1837306"/>
            <a:chExt cx="1661773" cy="846633"/>
          </a:xfrm>
        </p:grpSpPr>
        <p:sp>
          <p:nvSpPr>
            <p:cNvPr id="22" name="Oval 21"/>
            <p:cNvSpPr/>
            <p:nvPr/>
          </p:nvSpPr>
          <p:spPr>
            <a:xfrm>
              <a:off x="2801671" y="1911091"/>
              <a:ext cx="324131" cy="3301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165683" y="1931351"/>
              <a:ext cx="114775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dirty="0" smtClean="0">
                  <a:latin typeface="Times" charset="0"/>
                  <a:ea typeface="Times" charset="0"/>
                  <a:cs typeface="Times" charset="0"/>
                </a:rPr>
                <a:t>BLE</a:t>
              </a:r>
              <a:r>
                <a:rPr lang="zh-CN" altLang="en-US" dirty="0" smtClean="0">
                  <a:latin typeface="Times" charset="0"/>
                  <a:ea typeface="Times" charset="0"/>
                  <a:cs typeface="Times" charset="0"/>
                </a:rPr>
                <a:t> </a:t>
              </a:r>
              <a:r>
                <a:rPr lang="en-US" altLang="zh-CN" dirty="0" smtClean="0">
                  <a:latin typeface="Times" charset="0"/>
                  <a:ea typeface="Times" charset="0"/>
                  <a:cs typeface="Times" charset="0"/>
                </a:rPr>
                <a:t>beacon</a:t>
              </a:r>
              <a:endParaRPr lang="en-US" dirty="0">
                <a:latin typeface="Times" charset="0"/>
                <a:ea typeface="Times" charset="0"/>
                <a:cs typeface="Times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796889" y="2304944"/>
              <a:ext cx="324131" cy="33012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154138" y="2339398"/>
              <a:ext cx="84638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dirty="0" smtClean="0">
                  <a:latin typeface="Times" charset="0"/>
                  <a:ea typeface="Times" charset="0"/>
                  <a:cs typeface="Times" charset="0"/>
                </a:rPr>
                <a:t>Observer</a:t>
              </a:r>
              <a:endParaRPr lang="en-US" dirty="0">
                <a:latin typeface="Times" charset="0"/>
                <a:ea typeface="Times" charset="0"/>
                <a:cs typeface="Times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737451" y="1837306"/>
              <a:ext cx="1661773" cy="84663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92607" y="1881273"/>
            <a:ext cx="1031925" cy="345841"/>
            <a:chOff x="992607" y="1881273"/>
            <a:chExt cx="1031925" cy="3458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1430075" y="1881273"/>
                  <a:ext cx="59445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h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0075" y="1881273"/>
                  <a:ext cx="594457" cy="276999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13402" t="-4444" r="-14433" b="-3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Oval 26"/>
            <p:cNvSpPr/>
            <p:nvPr/>
          </p:nvSpPr>
          <p:spPr>
            <a:xfrm>
              <a:off x="992607" y="1896988"/>
              <a:ext cx="324131" cy="3301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981423" y="4987914"/>
                <a:ext cx="4445002" cy="101374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mr-IN" sz="2000" i="1" smtClean="0">
                              <a:latin typeface="Cambria Math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mr-IN" sz="2000" i="1" smtClean="0">
                                  <a:latin typeface="Cambria Math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i="1" smtClean="0">
                                  <a:latin typeface="Cambria Math" charset="0"/>
                                </a:rPr>
                                <m:t>RS</m:t>
                              </m:r>
                              <m:r>
                                <a:rPr lang="en-US" altLang="zh-CN" sz="2000" b="0" i="1" smtClean="0">
                                  <a:latin typeface="Cambria Math" charset="0"/>
                                </a:rPr>
                                <m:t>=</m:t>
                              </m:r>
                              <m:r>
                                <a:rPr lang="zh-CN" altLang="en-US" sz="2000" b="0" i="1" smtClean="0"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l-GR" altLang="zh-CN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Γ</m:t>
                              </m:r>
                              <m:d>
                                <m:dPr>
                                  <m:ctrlPr>
                                    <a:rPr lang="en-US" altLang="zh-CN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𝑒</m:t>
                                  </m:r>
                                </m:e>
                              </m:d>
                              <m:r>
                                <a:rPr lang="en-US" altLang="zh-CN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−10</m:t>
                              </m:r>
                              <m:r>
                                <a:rPr lang="en-US" altLang="zh-CN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en-US" altLang="zh-CN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𝑒</m:t>
                                  </m:r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en-US" altLang="zh-CN" sz="2000" b="0" i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log</m:t>
                              </m:r>
                              <m:r>
                                <a:rPr lang="en-US" altLang="zh-CN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⁡(</m:t>
                              </m:r>
                              <m:sSub>
                                <m:sSubPr>
                                  <m:ctrlPr>
                                    <a:rPr lang="en-US" altLang="zh-CN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CN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2000" i="1" smtClean="0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b="0" i="1" smtClean="0">
                                      <a:latin typeface="Cambria Math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altLang="zh-CN" sz="20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CN" sz="2000" b="0" i="1" smtClean="0">
                                  <a:latin typeface="Cambria Math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altLang="zh-CN" sz="20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0" i="1" smtClean="0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000" b="0" i="1" smtClean="0">
                                  <a:latin typeface="Cambria Math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CN" sz="20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0" i="1" smtClean="0">
                                      <a:latin typeface="Cambria Math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1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81423" y="4987914"/>
                <a:ext cx="4445002" cy="1013743"/>
              </a:xfr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Content Placeholder 2"/>
          <p:cNvSpPr txBox="1">
            <a:spLocks/>
          </p:cNvSpPr>
          <p:nvPr/>
        </p:nvSpPr>
        <p:spPr>
          <a:xfrm>
            <a:off x="772883" y="4209424"/>
            <a:ext cx="10515601" cy="2452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Problem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formulation:</a:t>
            </a:r>
            <a:r>
              <a:rPr lang="zh-CN" altLang="en-US" dirty="0" smtClean="0"/>
              <a:t> </a:t>
            </a:r>
            <a:r>
              <a:rPr lang="en-US" altLang="zh-CN" dirty="0" smtClean="0"/>
              <a:t>RSS</a:t>
            </a:r>
            <a:r>
              <a:rPr lang="zh-CN" altLang="en-US" dirty="0" smtClean="0"/>
              <a:t> </a:t>
            </a:r>
            <a:r>
              <a:rPr lang="en-US" altLang="zh-CN" dirty="0" smtClean="0"/>
              <a:t>reading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+</a:t>
            </a:r>
            <a:r>
              <a:rPr lang="zh-CN" altLang="en-US" dirty="0" smtClean="0"/>
              <a:t> </a:t>
            </a:r>
            <a:r>
              <a:rPr lang="en-US" altLang="zh-CN" dirty="0" smtClean="0"/>
              <a:t>user’s</a:t>
            </a:r>
            <a:r>
              <a:rPr lang="zh-CN" altLang="en-US" dirty="0" smtClean="0"/>
              <a:t> </a:t>
            </a:r>
            <a:r>
              <a:rPr lang="en-US" altLang="zh-CN" dirty="0" smtClean="0"/>
              <a:t>movement</a:t>
            </a:r>
            <a:endParaRPr lang="zh-CN" altLang="en-US" dirty="0" smtClean="0"/>
          </a:p>
          <a:p>
            <a:endParaRPr lang="zh-CN" altLang="en-US" dirty="0"/>
          </a:p>
          <a:p>
            <a:endParaRPr lang="zh-CN" altLang="en-US" dirty="0" smtClean="0"/>
          </a:p>
        </p:txBody>
      </p:sp>
      <p:sp>
        <p:nvSpPr>
          <p:cNvPr id="49" name="Rounded Rectangle 48"/>
          <p:cNvSpPr/>
          <p:nvPr/>
        </p:nvSpPr>
        <p:spPr>
          <a:xfrm>
            <a:off x="3760097" y="5003956"/>
            <a:ext cx="339834" cy="368182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4442439" y="4999922"/>
            <a:ext cx="514180" cy="364472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5517683" y="5012168"/>
            <a:ext cx="505736" cy="364472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5068266" y="5399940"/>
            <a:ext cx="297074" cy="364472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ounded Rectangle 56"/>
          <p:cNvSpPr/>
          <p:nvPr/>
        </p:nvSpPr>
        <p:spPr>
          <a:xfrm>
            <a:off x="5664529" y="5402746"/>
            <a:ext cx="271963" cy="364472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ounded Rectangle 57"/>
          <p:cNvSpPr/>
          <p:nvPr/>
        </p:nvSpPr>
        <p:spPr>
          <a:xfrm>
            <a:off x="929274" y="5733282"/>
            <a:ext cx="2002401" cy="434826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Estimate</a:t>
            </a:r>
            <a:r>
              <a:rPr lang="zh-CN" altLang="en-US" dirty="0" smtClean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target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9" name="Elbow Connector 58"/>
          <p:cNvCxnSpPr>
            <a:endCxn id="56" idx="2"/>
          </p:cNvCxnSpPr>
          <p:nvPr/>
        </p:nvCxnSpPr>
        <p:spPr>
          <a:xfrm flipV="1">
            <a:off x="2929512" y="5764412"/>
            <a:ext cx="2287291" cy="237245"/>
          </a:xfrm>
          <a:prstGeom prst="bentConnector2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ounded Rectangle 61"/>
          <p:cNvSpPr/>
          <p:nvPr/>
        </p:nvSpPr>
        <p:spPr>
          <a:xfrm>
            <a:off x="7823127" y="4603756"/>
            <a:ext cx="2872921" cy="515256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Measured</a:t>
            </a:r>
            <a:r>
              <a:rPr lang="zh-CN" altLang="en-US" dirty="0" smtClean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by</a:t>
            </a:r>
            <a:r>
              <a:rPr lang="zh-CN" altLang="en-US" dirty="0" smtClean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BLE</a:t>
            </a:r>
            <a:r>
              <a:rPr lang="zh-CN" altLang="en-US" dirty="0" smtClean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receiver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3" name="Elbow Connector 62"/>
          <p:cNvCxnSpPr/>
          <p:nvPr/>
        </p:nvCxnSpPr>
        <p:spPr>
          <a:xfrm rot="5400000" flipH="1" flipV="1">
            <a:off x="5805284" y="2986114"/>
            <a:ext cx="142572" cy="3893113"/>
          </a:xfrm>
          <a:prstGeom prst="bentConnector2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21919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/>
      <p:bldP spid="46" grpId="0"/>
      <p:bldP spid="49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II. RSS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/>
              <a:t>IMU</a:t>
            </a:r>
            <a:r>
              <a:rPr lang="zh-CN" altLang="en-US" dirty="0"/>
              <a:t> </a:t>
            </a:r>
            <a:r>
              <a:rPr lang="en-US" altLang="zh-CN" dirty="0"/>
              <a:t>Sensor</a:t>
            </a:r>
            <a:r>
              <a:rPr lang="zh-CN" altLang="en-US" dirty="0"/>
              <a:t> </a:t>
            </a:r>
            <a:r>
              <a:rPr lang="en-US" altLang="zh-CN" dirty="0"/>
              <a:t>Fusion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879267" y="3286105"/>
            <a:ext cx="549831" cy="657546"/>
            <a:chOff x="879267" y="3286105"/>
            <a:chExt cx="549831" cy="657546"/>
          </a:xfrm>
        </p:grpSpPr>
        <p:sp>
          <p:nvSpPr>
            <p:cNvPr id="4" name="Oval 3"/>
            <p:cNvSpPr/>
            <p:nvPr/>
          </p:nvSpPr>
          <p:spPr>
            <a:xfrm>
              <a:off x="992606" y="3286105"/>
              <a:ext cx="324131" cy="33012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879267" y="3666652"/>
                  <a:ext cx="5498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(0,0)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9267" y="3666652"/>
                  <a:ext cx="549831" cy="276999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14444" t="-2174" r="-15556" b="-326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/>
          <p:cNvGrpSpPr/>
          <p:nvPr/>
        </p:nvGrpSpPr>
        <p:grpSpPr>
          <a:xfrm>
            <a:off x="1154673" y="2227114"/>
            <a:ext cx="1434614" cy="1705608"/>
            <a:chOff x="1154673" y="2227114"/>
            <a:chExt cx="1434614" cy="1705608"/>
          </a:xfrm>
        </p:grpSpPr>
        <p:grpSp>
          <p:nvGrpSpPr>
            <p:cNvPr id="33" name="Group 32"/>
            <p:cNvGrpSpPr/>
            <p:nvPr/>
          </p:nvGrpSpPr>
          <p:grpSpPr>
            <a:xfrm>
              <a:off x="1825040" y="3286105"/>
              <a:ext cx="764247" cy="646617"/>
              <a:chOff x="1825040" y="3286105"/>
              <a:chExt cx="764247" cy="646617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2047181" y="3286105"/>
                <a:ext cx="324131" cy="330126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1825040" y="3655723"/>
                    <a:ext cx="764247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25040" y="3655723"/>
                    <a:ext cx="764247" cy="276999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l="-10317" t="-4444" r="-10317" b="-355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8" name="Group 37"/>
            <p:cNvGrpSpPr/>
            <p:nvPr/>
          </p:nvGrpSpPr>
          <p:grpSpPr>
            <a:xfrm>
              <a:off x="1154673" y="2227114"/>
              <a:ext cx="1054574" cy="1058990"/>
              <a:chOff x="1154673" y="2227114"/>
              <a:chExt cx="1054574" cy="1058990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>
                <a:off x="1154673" y="2227114"/>
                <a:ext cx="1054574" cy="105899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1579273" y="2858396"/>
                    <a:ext cx="22704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79273" y="2858396"/>
                    <a:ext cx="227049" cy="276999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l="-27027" r="-10811" b="-155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3" name="Group 42"/>
          <p:cNvGrpSpPr/>
          <p:nvPr/>
        </p:nvGrpSpPr>
        <p:grpSpPr>
          <a:xfrm>
            <a:off x="1154673" y="2227114"/>
            <a:ext cx="2549731" cy="1707202"/>
            <a:chOff x="1154673" y="2227114"/>
            <a:chExt cx="2549731" cy="1707202"/>
          </a:xfrm>
        </p:grpSpPr>
        <p:grpSp>
          <p:nvGrpSpPr>
            <p:cNvPr id="39" name="Group 38"/>
            <p:cNvGrpSpPr/>
            <p:nvPr/>
          </p:nvGrpSpPr>
          <p:grpSpPr>
            <a:xfrm>
              <a:off x="1154673" y="2227114"/>
              <a:ext cx="2109150" cy="1058990"/>
              <a:chOff x="1154673" y="2227114"/>
              <a:chExt cx="2109150" cy="1058990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>
                <a:off x="1154673" y="2227114"/>
                <a:ext cx="2109150" cy="105899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2287814" y="2841911"/>
                    <a:ext cx="23237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6" name="TextBox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87814" y="2841911"/>
                    <a:ext cx="232371" cy="276999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l="-26316" r="-10526" b="-152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4" name="Group 33"/>
            <p:cNvGrpSpPr/>
            <p:nvPr/>
          </p:nvGrpSpPr>
          <p:grpSpPr>
            <a:xfrm>
              <a:off x="2929512" y="3286105"/>
              <a:ext cx="774892" cy="648211"/>
              <a:chOff x="2929512" y="3286105"/>
              <a:chExt cx="774892" cy="648211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3135281" y="3286105"/>
                <a:ext cx="324131" cy="330126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2929512" y="3657317"/>
                    <a:ext cx="774892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8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29512" y="3657317"/>
                    <a:ext cx="774892" cy="276999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l="-10236" t="-2222" r="-11024" b="-355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4" name="Group 43"/>
          <p:cNvGrpSpPr/>
          <p:nvPr/>
        </p:nvGrpSpPr>
        <p:grpSpPr>
          <a:xfrm>
            <a:off x="1154673" y="2227114"/>
            <a:ext cx="3640654" cy="1707202"/>
            <a:chOff x="1154673" y="2227114"/>
            <a:chExt cx="3640654" cy="1707202"/>
          </a:xfrm>
        </p:grpSpPr>
        <p:grpSp>
          <p:nvGrpSpPr>
            <p:cNvPr id="35" name="Group 34"/>
            <p:cNvGrpSpPr/>
            <p:nvPr/>
          </p:nvGrpSpPr>
          <p:grpSpPr>
            <a:xfrm>
              <a:off x="3954904" y="3246612"/>
              <a:ext cx="840423" cy="687704"/>
              <a:chOff x="3954904" y="3246612"/>
              <a:chExt cx="840423" cy="68770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4130868" y="3246612"/>
                <a:ext cx="324131" cy="330126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3954904" y="3657317"/>
                    <a:ext cx="840423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9" name="TextBox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54904" y="3657317"/>
                    <a:ext cx="840423" cy="276999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9420" t="-2222" r="-10145" b="-355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0" name="Group 39"/>
            <p:cNvGrpSpPr/>
            <p:nvPr/>
          </p:nvGrpSpPr>
          <p:grpSpPr>
            <a:xfrm>
              <a:off x="1154673" y="2227114"/>
              <a:ext cx="3138261" cy="1019497"/>
              <a:chOff x="1154673" y="2227114"/>
              <a:chExt cx="3138261" cy="1019497"/>
            </a:xfrm>
          </p:grpSpPr>
          <p:cxnSp>
            <p:nvCxnSpPr>
              <p:cNvPr id="11" name="Straight Arrow Connector 10"/>
              <p:cNvCxnSpPr/>
              <p:nvPr/>
            </p:nvCxnSpPr>
            <p:spPr>
              <a:xfrm>
                <a:off x="1154673" y="2227114"/>
                <a:ext cx="3138261" cy="101949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3914881" y="2861440"/>
                    <a:ext cx="265137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𝑁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7" name="Text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14881" y="2861440"/>
                    <a:ext cx="265137" cy="276999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l="-20455" r="-9091" b="-152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2972173" y="2727906"/>
                    <a:ext cx="299762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charset="0"/>
                            </a:rPr>
                            <m:t>…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0" name="TextBox 1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72173" y="2727906"/>
                    <a:ext cx="299762" cy="369332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7" name="Group 36"/>
          <p:cNvGrpSpPr/>
          <p:nvPr/>
        </p:nvGrpSpPr>
        <p:grpSpPr>
          <a:xfrm>
            <a:off x="838198" y="2156805"/>
            <a:ext cx="316474" cy="1129299"/>
            <a:chOff x="838198" y="2156805"/>
            <a:chExt cx="316474" cy="1129299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1145200" y="2156805"/>
              <a:ext cx="9472" cy="112929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838198" y="2858396"/>
                  <a:ext cx="23237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198" y="2858396"/>
                  <a:ext cx="232371" cy="276999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23077" r="-7692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/>
          <p:cNvGrpSpPr/>
          <p:nvPr/>
        </p:nvGrpSpPr>
        <p:grpSpPr>
          <a:xfrm>
            <a:off x="2737451" y="1837306"/>
            <a:ext cx="1661773" cy="846633"/>
            <a:chOff x="2737451" y="1837306"/>
            <a:chExt cx="1661773" cy="846633"/>
          </a:xfrm>
        </p:grpSpPr>
        <p:sp>
          <p:nvSpPr>
            <p:cNvPr id="22" name="Oval 21"/>
            <p:cNvSpPr/>
            <p:nvPr/>
          </p:nvSpPr>
          <p:spPr>
            <a:xfrm>
              <a:off x="2801671" y="1911091"/>
              <a:ext cx="324131" cy="3301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165683" y="1931351"/>
              <a:ext cx="114775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dirty="0" smtClean="0">
                  <a:latin typeface="Times" charset="0"/>
                  <a:ea typeface="Times" charset="0"/>
                  <a:cs typeface="Times" charset="0"/>
                </a:rPr>
                <a:t>BLE</a:t>
              </a:r>
              <a:r>
                <a:rPr lang="zh-CN" altLang="en-US" dirty="0" smtClean="0">
                  <a:latin typeface="Times" charset="0"/>
                  <a:ea typeface="Times" charset="0"/>
                  <a:cs typeface="Times" charset="0"/>
                </a:rPr>
                <a:t> </a:t>
              </a:r>
              <a:r>
                <a:rPr lang="en-US" altLang="zh-CN" dirty="0" smtClean="0">
                  <a:latin typeface="Times" charset="0"/>
                  <a:ea typeface="Times" charset="0"/>
                  <a:cs typeface="Times" charset="0"/>
                </a:rPr>
                <a:t>beacon</a:t>
              </a:r>
              <a:endParaRPr lang="en-US" dirty="0">
                <a:latin typeface="Times" charset="0"/>
                <a:ea typeface="Times" charset="0"/>
                <a:cs typeface="Times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796889" y="2304944"/>
              <a:ext cx="324131" cy="33012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154138" y="2339398"/>
              <a:ext cx="84638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dirty="0" smtClean="0">
                  <a:latin typeface="Times" charset="0"/>
                  <a:ea typeface="Times" charset="0"/>
                  <a:cs typeface="Times" charset="0"/>
                </a:rPr>
                <a:t>Observer</a:t>
              </a:r>
              <a:endParaRPr lang="en-US" dirty="0">
                <a:latin typeface="Times" charset="0"/>
                <a:ea typeface="Times" charset="0"/>
                <a:cs typeface="Times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737451" y="1837306"/>
              <a:ext cx="1661773" cy="84663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92607" y="1881273"/>
            <a:ext cx="1031925" cy="345841"/>
            <a:chOff x="992607" y="1881273"/>
            <a:chExt cx="1031925" cy="3458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1430075" y="1881273"/>
                  <a:ext cx="59445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h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0075" y="1881273"/>
                  <a:ext cx="594457" cy="276999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13402" t="-4444" r="-14433" b="-3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Oval 26"/>
            <p:cNvSpPr/>
            <p:nvPr/>
          </p:nvSpPr>
          <p:spPr>
            <a:xfrm>
              <a:off x="992607" y="1896988"/>
              <a:ext cx="324131" cy="3301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981423" y="4987914"/>
                <a:ext cx="4445002" cy="101374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mr-IN" sz="2000" i="1" smtClean="0">
                              <a:latin typeface="Cambria Math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mr-IN" sz="2000" i="1" smtClean="0">
                                  <a:latin typeface="Cambria Math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i="1" smtClean="0">
                                  <a:latin typeface="Cambria Math" charset="0"/>
                                </a:rPr>
                                <m:t>RS</m:t>
                              </m:r>
                              <m:r>
                                <a:rPr lang="en-US" altLang="zh-CN" sz="2000" b="0" i="1" smtClean="0">
                                  <a:latin typeface="Cambria Math" charset="0"/>
                                </a:rPr>
                                <m:t>=</m:t>
                              </m:r>
                              <m:r>
                                <a:rPr lang="zh-CN" altLang="en-US" sz="2000" b="0" i="1" smtClean="0"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l-GR" altLang="zh-CN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Γ</m:t>
                              </m:r>
                              <m:d>
                                <m:dPr>
                                  <m:ctrlPr>
                                    <a:rPr lang="en-US" altLang="zh-CN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𝑒</m:t>
                                  </m:r>
                                </m:e>
                              </m:d>
                              <m:r>
                                <a:rPr lang="en-US" altLang="zh-CN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−10</m:t>
                              </m:r>
                              <m:r>
                                <a:rPr lang="en-US" altLang="zh-CN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en-US" altLang="zh-CN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𝑒</m:t>
                                  </m:r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en-US" altLang="zh-CN" sz="2000" b="0" i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log</m:t>
                              </m:r>
                              <m:r>
                                <a:rPr lang="en-US" altLang="zh-CN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⁡(</m:t>
                              </m:r>
                              <m:sSub>
                                <m:sSubPr>
                                  <m:ctrlPr>
                                    <a:rPr lang="en-US" altLang="zh-CN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CN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2000" i="1" smtClean="0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b="0" i="1" smtClean="0">
                                      <a:latin typeface="Cambria Math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altLang="zh-CN" sz="20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CN" sz="2000" b="0" i="1" smtClean="0">
                                  <a:latin typeface="Cambria Math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altLang="zh-CN" sz="20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0" i="1" smtClean="0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000" b="0" i="1" smtClean="0">
                                  <a:latin typeface="Cambria Math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CN" sz="20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0" i="1" smtClean="0">
                                      <a:latin typeface="Cambria Math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1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81423" y="4987914"/>
                <a:ext cx="4445002" cy="1013743"/>
              </a:xfr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3777956" y="5347631"/>
                <a:ext cx="2851935" cy="4167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latin typeface="Cambria Math" charset="0"/>
                            </a:rPr>
                            <m:t>𝑙</m:t>
                          </m:r>
                        </m:e>
                        <m:sub>
                          <m:r>
                            <a:rPr lang="en-US" altLang="zh-CN" sz="2000" i="1">
                              <a:latin typeface="Cambria Math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sz="2000" i="1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charset="0"/>
                            </a:rPr>
                            <m:t>(</m:t>
                          </m:r>
                          <m:r>
                            <a:rPr lang="en-US" altLang="zh-CN" sz="2000" i="1">
                              <a:latin typeface="Cambria Math" charset="0"/>
                            </a:rPr>
                            <m:t>𝑥</m:t>
                          </m:r>
                          <m:r>
                            <a:rPr lang="en-US" altLang="zh-CN" sz="2000" b="0" i="1" smtClean="0"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000" i="1">
                              <a:latin typeface="Cambria Math" charset="0"/>
                            </a:rPr>
                            <m:t>)</m:t>
                          </m:r>
                        </m:e>
                        <m:sup>
                          <m:r>
                            <a:rPr lang="en-US" altLang="zh-CN" sz="2000" i="1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000" i="1"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charset="0"/>
                            </a:rPr>
                            <m:t>(</m:t>
                          </m:r>
                          <m:r>
                            <a:rPr lang="en-US" altLang="zh-CN" sz="2000" i="1">
                              <a:latin typeface="Cambria Math" charset="0"/>
                            </a:rPr>
                            <m:t>h</m:t>
                          </m:r>
                          <m:sSub>
                            <m:sSubPr>
                              <m:ctrlPr>
                                <a:rPr lang="en-US" altLang="zh-CN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r>
                                <a:rPr lang="en-US" altLang="zh-CN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000" i="1">
                              <a:latin typeface="Cambria Math" charset="0"/>
                            </a:rPr>
                            <m:t>)</m:t>
                          </m:r>
                        </m:e>
                        <m:sup>
                          <m:r>
                            <a:rPr lang="en-US" altLang="zh-CN" sz="2000" i="1">
                              <a:latin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956" y="5347631"/>
                <a:ext cx="2851935" cy="416781"/>
              </a:xfrm>
              <a:prstGeom prst="rect">
                <a:avLst/>
              </a:prstGeom>
              <a:blipFill rotWithShape="0">
                <a:blip r:embed="rId13"/>
                <a:stretch>
                  <a:fillRect b="-14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Content Placeholder 2"/>
          <p:cNvSpPr txBox="1">
            <a:spLocks/>
          </p:cNvSpPr>
          <p:nvPr/>
        </p:nvSpPr>
        <p:spPr>
          <a:xfrm>
            <a:off x="772883" y="4209424"/>
            <a:ext cx="10515601" cy="2452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Problem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formulation:</a:t>
            </a:r>
            <a:r>
              <a:rPr lang="zh-CN" altLang="en-US" dirty="0" smtClean="0"/>
              <a:t> </a:t>
            </a:r>
            <a:r>
              <a:rPr lang="en-US" altLang="zh-CN" dirty="0" smtClean="0"/>
              <a:t>RSS</a:t>
            </a:r>
            <a:r>
              <a:rPr lang="zh-CN" altLang="en-US" dirty="0" smtClean="0"/>
              <a:t> </a:t>
            </a:r>
            <a:r>
              <a:rPr lang="en-US" altLang="zh-CN" dirty="0" smtClean="0"/>
              <a:t>reading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+</a:t>
            </a:r>
            <a:r>
              <a:rPr lang="zh-CN" altLang="en-US" dirty="0" smtClean="0"/>
              <a:t> </a:t>
            </a:r>
            <a:r>
              <a:rPr lang="en-US" altLang="zh-CN" dirty="0" smtClean="0"/>
              <a:t>user’s</a:t>
            </a:r>
            <a:r>
              <a:rPr lang="zh-CN" altLang="en-US" dirty="0" smtClean="0"/>
              <a:t> </a:t>
            </a:r>
            <a:r>
              <a:rPr lang="en-US" altLang="zh-CN" dirty="0" smtClean="0"/>
              <a:t>movement</a:t>
            </a:r>
            <a:endParaRPr lang="zh-CN" altLang="en-US" dirty="0" smtClean="0"/>
          </a:p>
          <a:p>
            <a:endParaRPr lang="zh-CN" altLang="en-US" dirty="0"/>
          </a:p>
          <a:p>
            <a:endParaRPr lang="zh-CN" altLang="en-US" dirty="0" smtClean="0"/>
          </a:p>
        </p:txBody>
      </p:sp>
      <p:sp>
        <p:nvSpPr>
          <p:cNvPr id="47" name="Rounded Rectangle 46"/>
          <p:cNvSpPr/>
          <p:nvPr/>
        </p:nvSpPr>
        <p:spPr>
          <a:xfrm>
            <a:off x="4956618" y="5415356"/>
            <a:ext cx="247305" cy="31928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6051789" y="5415357"/>
            <a:ext cx="257655" cy="31928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3760097" y="5003956"/>
            <a:ext cx="339834" cy="368182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7823127" y="4603756"/>
            <a:ext cx="2872921" cy="515256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Measured</a:t>
            </a:r>
            <a:r>
              <a:rPr lang="zh-CN" altLang="en-US" dirty="0" smtClean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by</a:t>
            </a:r>
            <a:r>
              <a:rPr lang="zh-CN" altLang="en-US" dirty="0" smtClean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BLE</a:t>
            </a:r>
            <a:r>
              <a:rPr lang="zh-CN" altLang="en-US" dirty="0" smtClean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receiver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1" name="Elbow Connector 50"/>
          <p:cNvCxnSpPr>
            <a:stCxn id="49" idx="0"/>
            <a:endCxn id="50" idx="1"/>
          </p:cNvCxnSpPr>
          <p:nvPr/>
        </p:nvCxnSpPr>
        <p:spPr>
          <a:xfrm rot="5400000" flipH="1" flipV="1">
            <a:off x="5805284" y="2986114"/>
            <a:ext cx="142572" cy="3893113"/>
          </a:xfrm>
          <a:prstGeom prst="bentConnector2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51"/>
          <p:cNvSpPr/>
          <p:nvPr/>
        </p:nvSpPr>
        <p:spPr>
          <a:xfrm>
            <a:off x="7823127" y="5749325"/>
            <a:ext cx="2872921" cy="43482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Measured</a:t>
            </a:r>
            <a:r>
              <a:rPr lang="zh-CN" altLang="en-US" dirty="0" smtClean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by</a:t>
            </a:r>
            <a:r>
              <a:rPr lang="zh-CN" altLang="en-US" dirty="0" smtClean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IMU</a:t>
            </a:r>
            <a:r>
              <a:rPr lang="zh-CN" altLang="en-US" dirty="0" smtClean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sensor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3" name="Elbow Connector 52"/>
          <p:cNvCxnSpPr>
            <a:stCxn id="47" idx="2"/>
          </p:cNvCxnSpPr>
          <p:nvPr/>
        </p:nvCxnSpPr>
        <p:spPr>
          <a:xfrm rot="16200000" flipH="1">
            <a:off x="6335651" y="4479262"/>
            <a:ext cx="232094" cy="2742855"/>
          </a:xfrm>
          <a:prstGeom prst="bentConnector2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4442439" y="4999922"/>
            <a:ext cx="514180" cy="364472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5517683" y="5012168"/>
            <a:ext cx="505736" cy="364472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4498253" y="5399940"/>
            <a:ext cx="207911" cy="364472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ounded Rectangle 56"/>
          <p:cNvSpPr/>
          <p:nvPr/>
        </p:nvSpPr>
        <p:spPr>
          <a:xfrm>
            <a:off x="5704831" y="5414621"/>
            <a:ext cx="207911" cy="364472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ounded Rectangle 57"/>
          <p:cNvSpPr/>
          <p:nvPr/>
        </p:nvSpPr>
        <p:spPr>
          <a:xfrm>
            <a:off x="929274" y="5733282"/>
            <a:ext cx="2002401" cy="434826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Estimate</a:t>
            </a:r>
            <a:r>
              <a:rPr lang="zh-CN" altLang="en-US" dirty="0" smtClean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target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9" name="Elbow Connector 58"/>
          <p:cNvCxnSpPr>
            <a:endCxn id="56" idx="2"/>
          </p:cNvCxnSpPr>
          <p:nvPr/>
        </p:nvCxnSpPr>
        <p:spPr>
          <a:xfrm flipV="1">
            <a:off x="2931675" y="5764412"/>
            <a:ext cx="1670534" cy="186284"/>
          </a:xfrm>
          <a:prstGeom prst="bentConnector2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462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II. RSS</a:t>
            </a:r>
            <a:r>
              <a:rPr lang="zh-CN" altLang="en-US" dirty="0" smtClean="0"/>
              <a:t> </a:t>
            </a:r>
            <a:r>
              <a:rPr lang="en-US" altLang="zh-CN" dirty="0" smtClean="0"/>
              <a:t>+</a:t>
            </a:r>
            <a:r>
              <a:rPr lang="zh-CN" altLang="en-US" dirty="0" smtClean="0"/>
              <a:t> </a:t>
            </a:r>
            <a:r>
              <a:rPr lang="en-US" altLang="zh-CN" dirty="0" smtClean="0"/>
              <a:t>IMU</a:t>
            </a:r>
            <a:r>
              <a:rPr lang="zh-CN" altLang="en-US" dirty="0" smtClean="0"/>
              <a:t> </a:t>
            </a:r>
            <a:r>
              <a:rPr lang="en-US" altLang="zh-CN" dirty="0" smtClean="0"/>
              <a:t>Sensor</a:t>
            </a:r>
            <a:r>
              <a:rPr lang="zh-CN" altLang="en-US" dirty="0" smtClean="0"/>
              <a:t> </a:t>
            </a:r>
            <a:r>
              <a:rPr lang="en-US" altLang="zh-CN" dirty="0" smtClean="0"/>
              <a:t>Fusion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981423" y="4987914"/>
                <a:ext cx="4445002" cy="101374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mr-IN" sz="2000" i="1" smtClean="0">
                              <a:latin typeface="Cambria Math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mr-IN" sz="2000" i="1" smtClean="0">
                                  <a:latin typeface="Cambria Math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i="1" smtClean="0">
                                  <a:latin typeface="Cambria Math" charset="0"/>
                                </a:rPr>
                                <m:t>RS</m:t>
                              </m:r>
                              <m:r>
                                <a:rPr lang="en-US" altLang="zh-CN" sz="2000" b="0" i="1" smtClean="0">
                                  <a:latin typeface="Cambria Math" charset="0"/>
                                </a:rPr>
                                <m:t>=</m:t>
                              </m:r>
                              <m:r>
                                <a:rPr lang="zh-CN" altLang="en-US" sz="2000" b="0" i="1" smtClean="0"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l-GR" altLang="zh-CN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Γ</m:t>
                              </m:r>
                              <m:d>
                                <m:dPr>
                                  <m:ctrlPr>
                                    <a:rPr lang="en-US" altLang="zh-CN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𝑒</m:t>
                                  </m:r>
                                </m:e>
                              </m:d>
                              <m:r>
                                <a:rPr lang="en-US" altLang="zh-CN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−10</m:t>
                              </m:r>
                              <m:r>
                                <a:rPr lang="en-US" altLang="zh-CN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en-US" altLang="zh-CN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𝑒</m:t>
                                  </m:r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en-US" altLang="zh-CN" sz="2000" b="0" i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log</m:t>
                              </m:r>
                              <m:r>
                                <a:rPr lang="en-US" altLang="zh-CN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⁡(</m:t>
                              </m:r>
                              <m:sSub>
                                <m:sSubPr>
                                  <m:ctrlPr>
                                    <a:rPr lang="en-US" altLang="zh-CN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CN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2000" i="1" smtClean="0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b="0" i="1" smtClean="0">
                                      <a:latin typeface="Cambria Math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CN" sz="20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CN" sz="2000" b="0" i="1" smtClean="0">
                                  <a:latin typeface="Cambria Math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altLang="zh-CN" sz="20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0" i="1" smtClean="0">
                                      <a:latin typeface="Cambria Math" charset="0"/>
                                    </a:rPr>
                                    <m:t>(</m:t>
                                  </m:r>
                                  <m:r>
                                    <a:rPr lang="en-US" altLang="zh-CN" sz="2000" b="0" i="1" smtClean="0">
                                      <a:latin typeface="Cambria Math" charset="0"/>
                                    </a:rPr>
                                    <m:t>𝑥</m:t>
                                  </m:r>
                                  <m:r>
                                    <a:rPr lang="en-US" altLang="zh-CN" sz="2000" b="0" i="1" smtClean="0">
                                      <a:latin typeface="Cambria Math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sz="20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CN" sz="2000" b="0" i="1" smtClean="0">
                                      <a:latin typeface="Cambria Math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000" b="0" i="1" smtClean="0">
                                  <a:latin typeface="Cambria Math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CN" sz="20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0" i="1" smtClean="0">
                                      <a:latin typeface="Cambria Math" charset="0"/>
                                    </a:rPr>
                                    <m:t>(</m:t>
                                  </m:r>
                                  <m:r>
                                    <a:rPr lang="en-US" altLang="zh-CN" sz="2000" b="0" i="1" smtClean="0">
                                      <a:latin typeface="Cambria Math" charset="0"/>
                                    </a:rPr>
                                    <m:t>h</m:t>
                                  </m:r>
                                  <m:r>
                                    <a:rPr lang="en-US" altLang="zh-CN" sz="2000" b="0" i="1" smtClean="0">
                                      <a:latin typeface="Cambria Math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sz="20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CN" sz="2000" b="0" i="1" smtClean="0">
                                      <a:latin typeface="Cambria Math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81423" y="4987914"/>
                <a:ext cx="4445002" cy="1013743"/>
              </a:xfr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9940" y="1635890"/>
            <a:ext cx="4502733" cy="236440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79267" y="3286105"/>
            <a:ext cx="549831" cy="657546"/>
            <a:chOff x="879267" y="3286105"/>
            <a:chExt cx="549831" cy="657546"/>
          </a:xfrm>
        </p:grpSpPr>
        <p:sp>
          <p:nvSpPr>
            <p:cNvPr id="22" name="Oval 21"/>
            <p:cNvSpPr/>
            <p:nvPr/>
          </p:nvSpPr>
          <p:spPr>
            <a:xfrm>
              <a:off x="992606" y="3286105"/>
              <a:ext cx="324131" cy="33012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879267" y="3666652"/>
                  <a:ext cx="5498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(0,0)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9267" y="3666652"/>
                  <a:ext cx="549831" cy="27699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4444" t="-2174" r="-15556" b="-326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/>
          <p:cNvGrpSpPr/>
          <p:nvPr/>
        </p:nvGrpSpPr>
        <p:grpSpPr>
          <a:xfrm>
            <a:off x="1154673" y="2227114"/>
            <a:ext cx="1434614" cy="1705608"/>
            <a:chOff x="1154673" y="2227114"/>
            <a:chExt cx="1434614" cy="1705608"/>
          </a:xfrm>
        </p:grpSpPr>
        <p:grpSp>
          <p:nvGrpSpPr>
            <p:cNvPr id="31" name="Group 30"/>
            <p:cNvGrpSpPr/>
            <p:nvPr/>
          </p:nvGrpSpPr>
          <p:grpSpPr>
            <a:xfrm>
              <a:off x="1825040" y="3286105"/>
              <a:ext cx="764247" cy="646617"/>
              <a:chOff x="1825040" y="3286105"/>
              <a:chExt cx="764247" cy="646617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2047181" y="3286105"/>
                <a:ext cx="324131" cy="330126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1825040" y="3655723"/>
                    <a:ext cx="764247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6" name="TextBox 3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25040" y="3655723"/>
                    <a:ext cx="764247" cy="276999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l="-10317" t="-4444" r="-10317" b="-355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2" name="Group 31"/>
            <p:cNvGrpSpPr/>
            <p:nvPr/>
          </p:nvGrpSpPr>
          <p:grpSpPr>
            <a:xfrm>
              <a:off x="1154673" y="2227114"/>
              <a:ext cx="1054574" cy="1058990"/>
              <a:chOff x="1154673" y="2227114"/>
              <a:chExt cx="1054574" cy="1058990"/>
            </a:xfrm>
          </p:grpSpPr>
          <p:cxnSp>
            <p:nvCxnSpPr>
              <p:cNvPr id="33" name="Straight Arrow Connector 32"/>
              <p:cNvCxnSpPr/>
              <p:nvPr/>
            </p:nvCxnSpPr>
            <p:spPr>
              <a:xfrm>
                <a:off x="1154673" y="2227114"/>
                <a:ext cx="1054574" cy="105899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1579273" y="2858396"/>
                    <a:ext cx="22704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4" name="TextBox 3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79273" y="2858396"/>
                    <a:ext cx="227049" cy="276999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27027" r="-10811" b="-155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7" name="Group 36"/>
          <p:cNvGrpSpPr/>
          <p:nvPr/>
        </p:nvGrpSpPr>
        <p:grpSpPr>
          <a:xfrm>
            <a:off x="1154673" y="2227114"/>
            <a:ext cx="2549731" cy="1707202"/>
            <a:chOff x="1154673" y="2227114"/>
            <a:chExt cx="2549731" cy="1707202"/>
          </a:xfrm>
        </p:grpSpPr>
        <p:grpSp>
          <p:nvGrpSpPr>
            <p:cNvPr id="38" name="Group 37"/>
            <p:cNvGrpSpPr/>
            <p:nvPr/>
          </p:nvGrpSpPr>
          <p:grpSpPr>
            <a:xfrm>
              <a:off x="1154673" y="2227114"/>
              <a:ext cx="2109150" cy="1058990"/>
              <a:chOff x="1154673" y="2227114"/>
              <a:chExt cx="2109150" cy="1058990"/>
            </a:xfrm>
          </p:grpSpPr>
          <p:cxnSp>
            <p:nvCxnSpPr>
              <p:cNvPr id="42" name="Straight Arrow Connector 41"/>
              <p:cNvCxnSpPr/>
              <p:nvPr/>
            </p:nvCxnSpPr>
            <p:spPr>
              <a:xfrm>
                <a:off x="1154673" y="2227114"/>
                <a:ext cx="2109150" cy="105899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2287814" y="2841911"/>
                    <a:ext cx="23237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43" name="TextBox 4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87814" y="2841911"/>
                    <a:ext cx="232371" cy="276999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l="-26316" r="-10526" b="-152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9" name="Group 38"/>
            <p:cNvGrpSpPr/>
            <p:nvPr/>
          </p:nvGrpSpPr>
          <p:grpSpPr>
            <a:xfrm>
              <a:off x="2929512" y="3286105"/>
              <a:ext cx="774892" cy="648211"/>
              <a:chOff x="2929512" y="3286105"/>
              <a:chExt cx="774892" cy="648211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3135281" y="3286105"/>
                <a:ext cx="324131" cy="330126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2929512" y="3657317"/>
                    <a:ext cx="774892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41" name="TextBox 4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29512" y="3657317"/>
                    <a:ext cx="774892" cy="276999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l="-10236" t="-2222" r="-11024" b="-355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4" name="Group 43"/>
          <p:cNvGrpSpPr/>
          <p:nvPr/>
        </p:nvGrpSpPr>
        <p:grpSpPr>
          <a:xfrm>
            <a:off x="1154673" y="2227114"/>
            <a:ext cx="3640654" cy="1707202"/>
            <a:chOff x="1154673" y="2227114"/>
            <a:chExt cx="3640654" cy="1707202"/>
          </a:xfrm>
        </p:grpSpPr>
        <p:grpSp>
          <p:nvGrpSpPr>
            <p:cNvPr id="45" name="Group 44"/>
            <p:cNvGrpSpPr/>
            <p:nvPr/>
          </p:nvGrpSpPr>
          <p:grpSpPr>
            <a:xfrm>
              <a:off x="3954904" y="3246612"/>
              <a:ext cx="840423" cy="687704"/>
              <a:chOff x="3954904" y="3246612"/>
              <a:chExt cx="840423" cy="687704"/>
            </a:xfrm>
          </p:grpSpPr>
          <p:sp>
            <p:nvSpPr>
              <p:cNvPr id="50" name="Oval 49"/>
              <p:cNvSpPr/>
              <p:nvPr/>
            </p:nvSpPr>
            <p:spPr>
              <a:xfrm>
                <a:off x="4130868" y="3246612"/>
                <a:ext cx="324131" cy="330126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3954904" y="3657317"/>
                    <a:ext cx="840423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1" name="TextBox 5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54904" y="3657317"/>
                    <a:ext cx="840423" cy="276999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 l="-9420" t="-2222" r="-10145" b="-355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6" name="Group 45"/>
            <p:cNvGrpSpPr/>
            <p:nvPr/>
          </p:nvGrpSpPr>
          <p:grpSpPr>
            <a:xfrm>
              <a:off x="1154673" y="2227114"/>
              <a:ext cx="3138261" cy="1019497"/>
              <a:chOff x="1154673" y="2227114"/>
              <a:chExt cx="3138261" cy="1019497"/>
            </a:xfrm>
          </p:grpSpPr>
          <p:cxnSp>
            <p:nvCxnSpPr>
              <p:cNvPr id="47" name="Straight Arrow Connector 46"/>
              <p:cNvCxnSpPr/>
              <p:nvPr/>
            </p:nvCxnSpPr>
            <p:spPr>
              <a:xfrm>
                <a:off x="1154673" y="2227114"/>
                <a:ext cx="3138261" cy="101949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3914881" y="2861440"/>
                    <a:ext cx="265137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𝑁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14881" y="2861440"/>
                    <a:ext cx="265137" cy="276999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 l="-20455" r="-9091" b="-152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2972173" y="2727906"/>
                    <a:ext cx="299762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charset="0"/>
                            </a:rPr>
                            <m:t>…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49" name="TextBox 4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72173" y="2727906"/>
                    <a:ext cx="299762" cy="369332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2" name="Group 51"/>
          <p:cNvGrpSpPr/>
          <p:nvPr/>
        </p:nvGrpSpPr>
        <p:grpSpPr>
          <a:xfrm>
            <a:off x="838198" y="2156805"/>
            <a:ext cx="316474" cy="1129299"/>
            <a:chOff x="838198" y="2156805"/>
            <a:chExt cx="316474" cy="1129299"/>
          </a:xfrm>
        </p:grpSpPr>
        <p:cxnSp>
          <p:nvCxnSpPr>
            <p:cNvPr id="53" name="Straight Arrow Connector 52"/>
            <p:cNvCxnSpPr/>
            <p:nvPr/>
          </p:nvCxnSpPr>
          <p:spPr>
            <a:xfrm>
              <a:off x="1145200" y="2156805"/>
              <a:ext cx="9472" cy="112929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838198" y="2858396"/>
                  <a:ext cx="23237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198" y="2858396"/>
                  <a:ext cx="232371" cy="276999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23077" r="-7692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/>
          <p:cNvGrpSpPr/>
          <p:nvPr/>
        </p:nvGrpSpPr>
        <p:grpSpPr>
          <a:xfrm>
            <a:off x="2737451" y="1837306"/>
            <a:ext cx="1661773" cy="846633"/>
            <a:chOff x="2737451" y="1837306"/>
            <a:chExt cx="1661773" cy="846633"/>
          </a:xfrm>
        </p:grpSpPr>
        <p:sp>
          <p:nvSpPr>
            <p:cNvPr id="56" name="Oval 55"/>
            <p:cNvSpPr/>
            <p:nvPr/>
          </p:nvSpPr>
          <p:spPr>
            <a:xfrm>
              <a:off x="2801671" y="1911091"/>
              <a:ext cx="324131" cy="3301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165683" y="1931351"/>
              <a:ext cx="114775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dirty="0" smtClean="0">
                  <a:latin typeface="Times" charset="0"/>
                  <a:ea typeface="Times" charset="0"/>
                  <a:cs typeface="Times" charset="0"/>
                </a:rPr>
                <a:t>BLE</a:t>
              </a:r>
              <a:r>
                <a:rPr lang="zh-CN" altLang="en-US" dirty="0" smtClean="0">
                  <a:latin typeface="Times" charset="0"/>
                  <a:ea typeface="Times" charset="0"/>
                  <a:cs typeface="Times" charset="0"/>
                </a:rPr>
                <a:t> </a:t>
              </a:r>
              <a:r>
                <a:rPr lang="en-US" altLang="zh-CN" dirty="0" smtClean="0">
                  <a:latin typeface="Times" charset="0"/>
                  <a:ea typeface="Times" charset="0"/>
                  <a:cs typeface="Times" charset="0"/>
                </a:rPr>
                <a:t>beacon</a:t>
              </a:r>
              <a:endParaRPr lang="en-US" dirty="0">
                <a:latin typeface="Times" charset="0"/>
                <a:ea typeface="Times" charset="0"/>
                <a:cs typeface="Times" charset="0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2796889" y="2304944"/>
              <a:ext cx="324131" cy="33012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154138" y="2339398"/>
              <a:ext cx="84638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dirty="0" smtClean="0">
                  <a:latin typeface="Times" charset="0"/>
                  <a:ea typeface="Times" charset="0"/>
                  <a:cs typeface="Times" charset="0"/>
                </a:rPr>
                <a:t>Observer</a:t>
              </a:r>
              <a:endParaRPr lang="en-US" dirty="0">
                <a:latin typeface="Times" charset="0"/>
                <a:ea typeface="Times" charset="0"/>
                <a:cs typeface="Times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737451" y="1837306"/>
              <a:ext cx="1661773" cy="84663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992607" y="1881273"/>
            <a:ext cx="1031925" cy="345841"/>
            <a:chOff x="992607" y="1881273"/>
            <a:chExt cx="1031925" cy="3458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1430075" y="1881273"/>
                  <a:ext cx="59445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h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0075" y="1881273"/>
                  <a:ext cx="594457" cy="276999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13402" t="-4444" r="-14433" b="-3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Oval 62"/>
            <p:cNvSpPr/>
            <p:nvPr/>
          </p:nvSpPr>
          <p:spPr>
            <a:xfrm>
              <a:off x="992607" y="1896988"/>
              <a:ext cx="324131" cy="3301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64" name="Content Placeholder 2"/>
          <p:cNvSpPr txBox="1">
            <a:spLocks/>
          </p:cNvSpPr>
          <p:nvPr/>
        </p:nvSpPr>
        <p:spPr>
          <a:xfrm>
            <a:off x="772883" y="4209424"/>
            <a:ext cx="10515601" cy="2452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Problem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formulation:</a:t>
            </a:r>
            <a:r>
              <a:rPr lang="zh-CN" altLang="en-US" dirty="0" smtClean="0"/>
              <a:t> </a:t>
            </a:r>
            <a:r>
              <a:rPr lang="en-US" altLang="zh-CN" dirty="0" smtClean="0"/>
              <a:t>RSS</a:t>
            </a:r>
            <a:r>
              <a:rPr lang="zh-CN" altLang="en-US" dirty="0" smtClean="0"/>
              <a:t> </a:t>
            </a:r>
            <a:r>
              <a:rPr lang="en-US" altLang="zh-CN" dirty="0" smtClean="0"/>
              <a:t>reading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+</a:t>
            </a:r>
            <a:r>
              <a:rPr lang="zh-CN" altLang="en-US" dirty="0" smtClean="0"/>
              <a:t> </a:t>
            </a:r>
            <a:r>
              <a:rPr lang="en-US" altLang="zh-CN" dirty="0" smtClean="0"/>
              <a:t>user’s</a:t>
            </a:r>
            <a:r>
              <a:rPr lang="zh-CN" altLang="en-US" dirty="0" smtClean="0"/>
              <a:t> </a:t>
            </a:r>
            <a:r>
              <a:rPr lang="en-US" altLang="zh-CN" dirty="0" smtClean="0"/>
              <a:t>movement</a:t>
            </a:r>
            <a:endParaRPr lang="zh-CN" altLang="en-US" dirty="0" smtClean="0"/>
          </a:p>
          <a:p>
            <a:endParaRPr lang="zh-CN" altLang="en-US" dirty="0"/>
          </a:p>
          <a:p>
            <a:endParaRPr lang="zh-CN" altLang="en-US" dirty="0" smtClean="0"/>
          </a:p>
        </p:txBody>
      </p:sp>
      <p:sp>
        <p:nvSpPr>
          <p:cNvPr id="65" name="Rounded Rectangle 64"/>
          <p:cNvSpPr/>
          <p:nvPr/>
        </p:nvSpPr>
        <p:spPr>
          <a:xfrm>
            <a:off x="4956618" y="5415356"/>
            <a:ext cx="247305" cy="31928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6146789" y="5415357"/>
            <a:ext cx="257655" cy="31928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ounded Rectangle 66"/>
          <p:cNvSpPr/>
          <p:nvPr/>
        </p:nvSpPr>
        <p:spPr>
          <a:xfrm>
            <a:off x="7823127" y="5569527"/>
            <a:ext cx="3220925" cy="61462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Measured</a:t>
            </a:r>
            <a:r>
              <a:rPr lang="zh-CN" altLang="en-US" dirty="0" smtClean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by</a:t>
            </a:r>
            <a:r>
              <a:rPr lang="zh-CN" altLang="en-US" dirty="0" smtClean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observer’s/target’s</a:t>
            </a:r>
            <a:r>
              <a:rPr lang="zh-CN" altLang="en-US" dirty="0" smtClean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IMU</a:t>
            </a:r>
            <a:r>
              <a:rPr lang="zh-CN" altLang="en-US" dirty="0" smtClean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sensor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8" name="Elbow Connector 67"/>
          <p:cNvCxnSpPr/>
          <p:nvPr/>
        </p:nvCxnSpPr>
        <p:spPr>
          <a:xfrm rot="16200000" flipH="1">
            <a:off x="6335651" y="4479262"/>
            <a:ext cx="232094" cy="2742855"/>
          </a:xfrm>
          <a:prstGeom prst="bentConnector2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ounded Rectangle 68"/>
          <p:cNvSpPr/>
          <p:nvPr/>
        </p:nvSpPr>
        <p:spPr>
          <a:xfrm>
            <a:off x="4548022" y="5415354"/>
            <a:ext cx="247305" cy="31928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ounded Rectangle 69"/>
          <p:cNvSpPr/>
          <p:nvPr/>
        </p:nvSpPr>
        <p:spPr>
          <a:xfrm>
            <a:off x="6532788" y="5430038"/>
            <a:ext cx="247305" cy="31928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  <p:bldP spid="69" grpId="0" animBg="1"/>
      <p:bldP spid="7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II. RSS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/>
              <a:t>IMU</a:t>
            </a:r>
            <a:r>
              <a:rPr lang="zh-CN" altLang="en-US" dirty="0"/>
              <a:t> </a:t>
            </a:r>
            <a:r>
              <a:rPr lang="en-US" altLang="zh-CN" dirty="0"/>
              <a:t>Sensor</a:t>
            </a:r>
            <a:r>
              <a:rPr lang="zh-CN" altLang="en-US" dirty="0"/>
              <a:t> </a:t>
            </a:r>
            <a:r>
              <a:rPr lang="en-US" altLang="zh-CN" dirty="0"/>
              <a:t>Fusion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197" y="4879413"/>
            <a:ext cx="10515601" cy="1771913"/>
          </a:xfrm>
        </p:spPr>
        <p:txBody>
          <a:bodyPr/>
          <a:lstStyle/>
          <a:p>
            <a:r>
              <a:rPr lang="en-US" altLang="zh-CN" dirty="0" smtClean="0"/>
              <a:t>“</a:t>
            </a:r>
            <a:r>
              <a:rPr lang="en-US" altLang="zh-CN" b="1" dirty="0" smtClean="0"/>
              <a:t>L-shaped</a:t>
            </a:r>
            <a:r>
              <a:rPr lang="en-US" altLang="zh-CN" dirty="0" smtClean="0"/>
              <a:t>”</a:t>
            </a:r>
            <a:r>
              <a:rPr lang="zh-CN" altLang="en-US" dirty="0" smtClean="0"/>
              <a:t> </a:t>
            </a:r>
            <a:r>
              <a:rPr lang="en-US" altLang="zh-CN" dirty="0" smtClean="0"/>
              <a:t>movement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process</a:t>
            </a:r>
            <a:endParaRPr lang="zh-CN" altLang="en-US" dirty="0" smtClean="0"/>
          </a:p>
          <a:p>
            <a:pPr lvl="1"/>
            <a:r>
              <a:rPr lang="en-US" altLang="zh-CN" dirty="0"/>
              <a:t>Resolve</a:t>
            </a:r>
            <a:r>
              <a:rPr lang="zh-CN" altLang="en-US" dirty="0"/>
              <a:t> </a:t>
            </a:r>
            <a:r>
              <a:rPr lang="en-US" altLang="zh-CN" b="1" i="1" dirty="0"/>
              <a:t>symmetric</a:t>
            </a:r>
            <a:r>
              <a:rPr lang="zh-CN" altLang="en-US" dirty="0"/>
              <a:t> </a:t>
            </a:r>
            <a:r>
              <a:rPr lang="en-US" altLang="zh-CN" dirty="0" smtClean="0"/>
              <a:t>issue</a:t>
            </a:r>
            <a:endParaRPr lang="zh-CN" altLang="en-US" dirty="0" smtClean="0"/>
          </a:p>
          <a:p>
            <a:pPr lvl="1"/>
            <a:r>
              <a:rPr lang="en-US" altLang="zh-CN" dirty="0" smtClean="0"/>
              <a:t>Accumulate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enough</a:t>
            </a:r>
            <a:r>
              <a:rPr lang="zh-CN" altLang="en-US" dirty="0" smtClean="0"/>
              <a:t> </a:t>
            </a:r>
            <a:r>
              <a:rPr lang="en-US" altLang="zh-CN" dirty="0" smtClean="0"/>
              <a:t>data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sensor</a:t>
            </a:r>
            <a:r>
              <a:rPr lang="zh-CN" altLang="en-US" dirty="0" smtClean="0"/>
              <a:t> </a:t>
            </a:r>
            <a:r>
              <a:rPr lang="en-US" altLang="zh-CN" dirty="0" smtClean="0"/>
              <a:t>fusion</a:t>
            </a:r>
            <a:endParaRPr lang="zh-CN" altLang="en-US" dirty="0" smtClean="0"/>
          </a:p>
        </p:txBody>
      </p:sp>
      <p:grpSp>
        <p:nvGrpSpPr>
          <p:cNvPr id="29" name="Group 28"/>
          <p:cNvGrpSpPr/>
          <p:nvPr/>
        </p:nvGrpSpPr>
        <p:grpSpPr>
          <a:xfrm>
            <a:off x="2296160" y="2115554"/>
            <a:ext cx="1170723" cy="1107337"/>
            <a:chOff x="2296160" y="2115554"/>
            <a:chExt cx="1170723" cy="11073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6160" y="2115554"/>
              <a:ext cx="1085493" cy="985129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078617" y="2941447"/>
              <a:ext cx="388266" cy="281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smtClean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A</a:t>
              </a:r>
              <a:endParaRPr lang="en-US" b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883019" y="2083975"/>
            <a:ext cx="4124356" cy="1115095"/>
            <a:chOff x="3883019" y="2083975"/>
            <a:chExt cx="4124356" cy="1115095"/>
          </a:xfrm>
        </p:grpSpPr>
        <p:sp>
          <p:nvSpPr>
            <p:cNvPr id="10" name="Right Arrow 9"/>
            <p:cNvSpPr/>
            <p:nvPr/>
          </p:nvSpPr>
          <p:spPr>
            <a:xfrm>
              <a:off x="3883019" y="2567143"/>
              <a:ext cx="3020363" cy="212410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6709249" y="2083975"/>
              <a:ext cx="1298126" cy="1115095"/>
              <a:chOff x="6709249" y="2083975"/>
              <a:chExt cx="1298126" cy="1115095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21882" y="2083975"/>
                <a:ext cx="1085493" cy="985129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6709249" y="2917626"/>
                <a:ext cx="388266" cy="2814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 smtClean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</a:t>
                </a:r>
                <a:endParaRPr lang="en-US" b="1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6717488" y="2978624"/>
            <a:ext cx="1289887" cy="1596325"/>
            <a:chOff x="6717488" y="2978624"/>
            <a:chExt cx="1289887" cy="1596325"/>
          </a:xfrm>
        </p:grpSpPr>
        <p:sp>
          <p:nvSpPr>
            <p:cNvPr id="11" name="Right Arrow 10"/>
            <p:cNvSpPr/>
            <p:nvPr/>
          </p:nvSpPr>
          <p:spPr>
            <a:xfrm rot="5400000">
              <a:off x="7278956" y="3116832"/>
              <a:ext cx="546025" cy="269609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6717488" y="3589820"/>
              <a:ext cx="1289887" cy="985129"/>
              <a:chOff x="6711083" y="3471187"/>
              <a:chExt cx="1289887" cy="98512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15477" y="3471187"/>
                <a:ext cx="1085493" cy="985129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6711083" y="3754139"/>
                <a:ext cx="388266" cy="2814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 smtClean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</a:t>
                </a:r>
                <a:endParaRPr lang="en-US" b="1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3860265" y="1473200"/>
            <a:ext cx="2554557" cy="804868"/>
            <a:chOff x="3860265" y="1473200"/>
            <a:chExt cx="2554557" cy="804868"/>
          </a:xfrm>
        </p:grpSpPr>
        <p:sp>
          <p:nvSpPr>
            <p:cNvPr id="17" name="Rounded Rectangle 16"/>
            <p:cNvSpPr/>
            <p:nvPr/>
          </p:nvSpPr>
          <p:spPr>
            <a:xfrm>
              <a:off x="3860265" y="1818801"/>
              <a:ext cx="862961" cy="45926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 smtClean="0">
                  <a:solidFill>
                    <a:schemeClr val="tx1"/>
                  </a:solidFill>
                </a:rPr>
                <a:t>BLE</a:t>
              </a:r>
              <a:r>
                <a:rPr lang="zh-CN" altLang="en-US" sz="1600" dirty="0" smtClean="0">
                  <a:solidFill>
                    <a:schemeClr val="tx1"/>
                  </a:solidFill>
                </a:rPr>
                <a:t> </a:t>
              </a:r>
              <a:r>
                <a:rPr lang="en-US" altLang="zh-CN" sz="1600" dirty="0" smtClean="0">
                  <a:solidFill>
                    <a:schemeClr val="tx1"/>
                  </a:solidFill>
                </a:rPr>
                <a:t>Beacon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291744" y="1555870"/>
              <a:ext cx="1" cy="26293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riangle 20"/>
            <p:cNvSpPr/>
            <p:nvPr/>
          </p:nvSpPr>
          <p:spPr>
            <a:xfrm rot="10800000">
              <a:off x="4137264" y="1473200"/>
              <a:ext cx="308962" cy="220448"/>
            </a:xfrm>
            <a:prstGeom prst="triangl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4341077" y="1818801"/>
                  <a:ext cx="2073745" cy="40681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600" dirty="0" smtClean="0">
                      <a:solidFill>
                        <a:schemeClr val="tx1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Ambiguity 1</a:t>
                  </a:r>
                  <a:endParaRPr lang="zh-CN" altLang="en-US" sz="1600" dirty="0" smtClean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</m:t>
                        </m:r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𝑥</m:t>
                        </m:r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CN" sz="16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)</m:t>
                        </m:r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1077" y="1818801"/>
                  <a:ext cx="2073745" cy="40681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25373" b="-3432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/>
          <p:cNvGrpSpPr/>
          <p:nvPr/>
        </p:nvGrpSpPr>
        <p:grpSpPr>
          <a:xfrm>
            <a:off x="3505913" y="3049087"/>
            <a:ext cx="1605954" cy="1221399"/>
            <a:chOff x="3505913" y="3049087"/>
            <a:chExt cx="1605954" cy="1221399"/>
          </a:xfrm>
        </p:grpSpPr>
        <p:sp>
          <p:nvSpPr>
            <p:cNvPr id="8" name="Rounded Rectangle 7"/>
            <p:cNvSpPr/>
            <p:nvPr/>
          </p:nvSpPr>
          <p:spPr>
            <a:xfrm>
              <a:off x="3881169" y="3376317"/>
              <a:ext cx="862961" cy="45926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 smtClean="0">
                  <a:solidFill>
                    <a:schemeClr val="tx1"/>
                  </a:solidFill>
                </a:rPr>
                <a:t>BLE</a:t>
              </a:r>
              <a:r>
                <a:rPr lang="zh-CN" altLang="en-US" sz="1600" dirty="0" smtClean="0">
                  <a:solidFill>
                    <a:schemeClr val="tx1"/>
                  </a:solidFill>
                </a:rPr>
                <a:t> </a:t>
              </a:r>
              <a:r>
                <a:rPr lang="en-US" altLang="zh-CN" sz="1600" dirty="0" smtClean="0">
                  <a:solidFill>
                    <a:schemeClr val="tx1"/>
                  </a:solidFill>
                </a:rPr>
                <a:t>Beacon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Straight Connector 8"/>
            <p:cNvCxnSpPr>
              <a:stCxn id="8" idx="0"/>
              <a:endCxn id="19" idx="0"/>
            </p:cNvCxnSpPr>
            <p:nvPr/>
          </p:nvCxnSpPr>
          <p:spPr>
            <a:xfrm flipH="1" flipV="1">
              <a:off x="4312648" y="3269535"/>
              <a:ext cx="2" cy="1067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riangle 18"/>
            <p:cNvSpPr/>
            <p:nvPr/>
          </p:nvSpPr>
          <p:spPr>
            <a:xfrm rot="10800000">
              <a:off x="4158167" y="3049087"/>
              <a:ext cx="308962" cy="220448"/>
            </a:xfrm>
            <a:prstGeom prst="triangl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3505913" y="3857898"/>
                  <a:ext cx="1605954" cy="4125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600" dirty="0" smtClean="0">
                      <a:solidFill>
                        <a:schemeClr val="tx1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Actual</a:t>
                  </a:r>
                  <a:r>
                    <a:rPr lang="zh-CN" altLang="en-US" sz="1600" dirty="0" smtClean="0">
                      <a:solidFill>
                        <a:schemeClr val="tx1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lang="en-US" altLang="zh-CN" sz="1600" dirty="0" smtClean="0">
                      <a:solidFill>
                        <a:schemeClr val="tx1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location</a:t>
                  </a:r>
                  <a:endParaRPr lang="zh-CN" altLang="en-US" sz="1600" dirty="0" smtClean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</m:t>
                        </m:r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𝑥</m:t>
                        </m:r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,</m:t>
                        </m:r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h</m:t>
                        </m:r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)</m:t>
                        </m:r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05913" y="3857898"/>
                  <a:ext cx="1605954" cy="41258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25000" b="-3235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/>
          <p:cNvGrpSpPr/>
          <p:nvPr/>
        </p:nvGrpSpPr>
        <p:grpSpPr>
          <a:xfrm>
            <a:off x="10047550" y="3047102"/>
            <a:ext cx="1605954" cy="1290853"/>
            <a:chOff x="8031550" y="2949416"/>
            <a:chExt cx="1605954" cy="1290853"/>
          </a:xfrm>
        </p:grpSpPr>
        <p:sp>
          <p:nvSpPr>
            <p:cNvPr id="15" name="Rounded Rectangle 14"/>
            <p:cNvSpPr/>
            <p:nvPr/>
          </p:nvSpPr>
          <p:spPr>
            <a:xfrm>
              <a:off x="8469644" y="3295016"/>
              <a:ext cx="862961" cy="45926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 smtClean="0">
                  <a:solidFill>
                    <a:schemeClr val="tx1"/>
                  </a:solidFill>
                </a:rPr>
                <a:t>BLE</a:t>
              </a:r>
              <a:r>
                <a:rPr lang="zh-CN" altLang="en-US" sz="1600" dirty="0" smtClean="0">
                  <a:solidFill>
                    <a:schemeClr val="tx1"/>
                  </a:solidFill>
                </a:rPr>
                <a:t> </a:t>
              </a:r>
              <a:r>
                <a:rPr lang="en-US" altLang="zh-CN" sz="1600" dirty="0" smtClean="0">
                  <a:solidFill>
                    <a:schemeClr val="tx1"/>
                  </a:solidFill>
                </a:rPr>
                <a:t>Beacon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8901124" y="3032085"/>
              <a:ext cx="1" cy="26293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riangle 19"/>
            <p:cNvSpPr/>
            <p:nvPr/>
          </p:nvSpPr>
          <p:spPr>
            <a:xfrm rot="10800000">
              <a:off x="8746643" y="2949416"/>
              <a:ext cx="308962" cy="220448"/>
            </a:xfrm>
            <a:prstGeom prst="triangl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8031550" y="3827681"/>
                  <a:ext cx="1605954" cy="4125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600" dirty="0" smtClean="0">
                      <a:solidFill>
                        <a:schemeClr val="tx1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Ambiguity</a:t>
                  </a:r>
                  <a:r>
                    <a:rPr lang="zh-CN" altLang="en-US" sz="1600" dirty="0" smtClean="0">
                      <a:solidFill>
                        <a:schemeClr val="tx1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lang="en-US" altLang="zh-CN" sz="1600" dirty="0" smtClean="0">
                      <a:solidFill>
                        <a:schemeClr val="tx1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2</a:t>
                  </a:r>
                  <a:endParaRPr lang="zh-CN" altLang="en-US" sz="1600" dirty="0" smtClean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,</m:t>
                        </m:r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h</m:t>
                        </m:r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)</m:t>
                        </m:r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31550" y="3827681"/>
                  <a:ext cx="1605954" cy="41258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25000" b="-3235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8" name="Oval 37"/>
          <p:cNvSpPr>
            <a:spLocks noChangeAspect="1"/>
          </p:cNvSpPr>
          <p:nvPr/>
        </p:nvSpPr>
        <p:spPr>
          <a:xfrm rot="3700244">
            <a:off x="3487895" y="2834538"/>
            <a:ext cx="1649506" cy="1645920"/>
          </a:xfrm>
          <a:prstGeom prst="ellipse">
            <a:avLst/>
          </a:pr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2590" y="2939179"/>
            <a:ext cx="585470" cy="58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05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III. Clustering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8" y="4631708"/>
            <a:ext cx="10515601" cy="1641770"/>
          </a:xfrm>
        </p:spPr>
        <p:txBody>
          <a:bodyPr/>
          <a:lstStyle/>
          <a:p>
            <a:r>
              <a:rPr lang="en-US" altLang="zh-CN" dirty="0" smtClean="0"/>
              <a:t>Refine</a:t>
            </a:r>
            <a:r>
              <a:rPr lang="zh-CN" altLang="en-US" dirty="0" smtClean="0"/>
              <a:t> </a:t>
            </a:r>
            <a:r>
              <a:rPr lang="en-US" altLang="zh-CN" dirty="0" smtClean="0"/>
              <a:t>estimation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results</a:t>
            </a:r>
            <a:r>
              <a:rPr lang="zh-CN" altLang="en-US" dirty="0" smtClean="0"/>
              <a:t> </a:t>
            </a:r>
            <a:r>
              <a:rPr lang="en-US" altLang="zh-CN" dirty="0" smtClean="0"/>
              <a:t>by</a:t>
            </a:r>
            <a:r>
              <a:rPr lang="zh-CN" altLang="en-US" dirty="0" smtClean="0"/>
              <a:t> </a:t>
            </a:r>
            <a:r>
              <a:rPr lang="en-US" altLang="zh-CN" dirty="0" smtClean="0"/>
              <a:t>leveraging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neighboring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beacons</a:t>
            </a:r>
            <a:endParaRPr lang="zh-CN" altLang="en-US" dirty="0" smtClean="0"/>
          </a:p>
          <a:p>
            <a:r>
              <a:rPr lang="en-US" altLang="zh-CN" dirty="0" smtClean="0"/>
              <a:t>Clustering</a:t>
            </a:r>
            <a:endParaRPr lang="zh-CN" altLang="en-US" dirty="0"/>
          </a:p>
          <a:p>
            <a:pPr lvl="1"/>
            <a:r>
              <a:rPr lang="en-US" altLang="zh-CN" dirty="0" smtClean="0"/>
              <a:t>Formulate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cluster</a:t>
            </a:r>
            <a:r>
              <a:rPr lang="zh-CN" altLang="en-US" dirty="0" smtClean="0"/>
              <a:t> </a:t>
            </a:r>
            <a:r>
              <a:rPr lang="en-US" altLang="zh-CN" dirty="0" smtClean="0"/>
              <a:t>based</a:t>
            </a:r>
            <a:r>
              <a:rPr lang="zh-CN" altLang="en-US" dirty="0" smtClean="0"/>
              <a:t> </a:t>
            </a:r>
            <a:r>
              <a:rPr lang="en-US" altLang="zh-CN" dirty="0" smtClean="0"/>
              <a:t>on</a:t>
            </a:r>
            <a:r>
              <a:rPr lang="zh-CN" altLang="en-US" dirty="0" smtClean="0"/>
              <a:t> </a:t>
            </a:r>
            <a:r>
              <a:rPr lang="en-US" altLang="zh-CN" dirty="0" smtClean="0"/>
              <a:t>dynamic</a:t>
            </a:r>
            <a:r>
              <a:rPr lang="zh-CN" altLang="en-US" dirty="0" smtClean="0"/>
              <a:t> </a:t>
            </a:r>
            <a:r>
              <a:rPr lang="en-US" altLang="zh-CN" dirty="0" smtClean="0"/>
              <a:t>time</a:t>
            </a:r>
            <a:r>
              <a:rPr lang="zh-CN" altLang="en-US" dirty="0" smtClean="0"/>
              <a:t> </a:t>
            </a:r>
            <a:r>
              <a:rPr lang="en-US" altLang="zh-CN" dirty="0" smtClean="0"/>
              <a:t>warping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(DTW)</a:t>
            </a:r>
            <a:r>
              <a:rPr lang="zh-CN" altLang="en-US" dirty="0" smtClean="0"/>
              <a:t> </a:t>
            </a:r>
            <a:r>
              <a:rPr lang="en-US" altLang="zh-CN" dirty="0" smtClean="0"/>
              <a:t>distance</a:t>
            </a:r>
            <a:endParaRPr lang="zh-CN" alt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9885">
            <a:off x="4590162" y="1762492"/>
            <a:ext cx="366374" cy="366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9885">
            <a:off x="5175472" y="1539044"/>
            <a:ext cx="366374" cy="366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9885">
            <a:off x="4247741" y="3750639"/>
            <a:ext cx="366374" cy="3663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9885">
            <a:off x="5138243" y="2150136"/>
            <a:ext cx="366374" cy="3663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9885">
            <a:off x="5569276" y="1772963"/>
            <a:ext cx="366374" cy="3663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3483" y="2441985"/>
            <a:ext cx="576602" cy="5766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4940" y="2109839"/>
            <a:ext cx="445273" cy="1219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27600" t="20800" r="27778" b="17690"/>
          <a:stretch/>
        </p:blipFill>
        <p:spPr>
          <a:xfrm rot="14016689">
            <a:off x="4698204" y="2298940"/>
            <a:ext cx="234977" cy="3239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810" y="1877186"/>
            <a:ext cx="2486295" cy="252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011" y="1913737"/>
            <a:ext cx="2493768" cy="2536241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 rot="20648151">
            <a:off x="4614442" y="2102197"/>
            <a:ext cx="974823" cy="582601"/>
          </a:xfrm>
          <a:prstGeom prst="ellipse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16982108">
            <a:off x="3444257" y="2941343"/>
            <a:ext cx="2356356" cy="51539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Elbow Connector 17"/>
          <p:cNvCxnSpPr>
            <a:stCxn id="16" idx="6"/>
            <a:endCxn id="13" idx="0"/>
          </p:cNvCxnSpPr>
          <p:nvPr/>
        </p:nvCxnSpPr>
        <p:spPr>
          <a:xfrm rot="5400000" flipH="1" flipV="1">
            <a:off x="7625547" y="-860189"/>
            <a:ext cx="174036" cy="5648786"/>
          </a:xfrm>
          <a:prstGeom prst="bentConnector3">
            <a:avLst>
              <a:gd name="adj1" fmla="val 231352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6696568" y="1367324"/>
            <a:ext cx="2136180" cy="44835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Far-fetch</a:t>
            </a:r>
            <a:r>
              <a:rPr lang="zh-CN" altLang="en-US" dirty="0" smtClean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beacons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0" name="Elbow Connector 29"/>
          <p:cNvCxnSpPr>
            <a:stCxn id="15" idx="4"/>
            <a:endCxn id="14" idx="1"/>
          </p:cNvCxnSpPr>
          <p:nvPr/>
        </p:nvCxnSpPr>
        <p:spPr>
          <a:xfrm rot="16200000" flipH="1">
            <a:off x="5729170" y="2126016"/>
            <a:ext cx="508155" cy="1603528"/>
          </a:xfrm>
          <a:prstGeom prst="bentConnector2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5321862" y="2950222"/>
            <a:ext cx="1252558" cy="44034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</a:rPr>
              <a:t>Neighboring</a:t>
            </a:r>
            <a:r>
              <a:rPr lang="zh-CN" altLang="en-US" sz="1600" dirty="0" smtClean="0">
                <a:solidFill>
                  <a:schemeClr val="tx1"/>
                </a:solidFill>
              </a:rPr>
              <a:t> </a:t>
            </a:r>
            <a:r>
              <a:rPr lang="en-US" altLang="zh-CN" sz="1600" dirty="0" smtClean="0">
                <a:solidFill>
                  <a:schemeClr val="tx1"/>
                </a:solidFill>
              </a:rPr>
              <a:t>beacons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62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8" y="4210982"/>
            <a:ext cx="10515601" cy="1847855"/>
          </a:xfrm>
        </p:spPr>
        <p:txBody>
          <a:bodyPr/>
          <a:lstStyle/>
          <a:p>
            <a:r>
              <a:rPr lang="en-US" altLang="zh-CN" dirty="0" smtClean="0"/>
              <a:t>Implementation:</a:t>
            </a:r>
            <a:r>
              <a:rPr lang="zh-CN" altLang="en-US" dirty="0" smtClean="0"/>
              <a:t> </a:t>
            </a:r>
          </a:p>
          <a:p>
            <a:pPr lvl="1"/>
            <a:r>
              <a:rPr lang="en-US" altLang="zh-CN" dirty="0" err="1" smtClean="0"/>
              <a:t>LocBLE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on</a:t>
            </a:r>
            <a:r>
              <a:rPr lang="zh-CN" altLang="en-US" dirty="0" smtClean="0"/>
              <a:t> </a:t>
            </a:r>
            <a:r>
              <a:rPr lang="en-US" altLang="zh-CN" dirty="0" smtClean="0"/>
              <a:t>both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Android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iOS</a:t>
            </a:r>
            <a:r>
              <a:rPr lang="zh-CN" altLang="en-US" dirty="0" smtClean="0"/>
              <a:t> </a:t>
            </a:r>
            <a:r>
              <a:rPr lang="en-US" altLang="zh-CN" dirty="0" smtClean="0"/>
              <a:t>platforms</a:t>
            </a:r>
            <a:endParaRPr lang="zh-CN" altLang="en-US" dirty="0" smtClean="0"/>
          </a:p>
          <a:p>
            <a:pPr lvl="1"/>
            <a:r>
              <a:rPr lang="en-US" altLang="zh-CN" dirty="0" smtClean="0"/>
              <a:t>Tested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on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iBeacon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protocol</a:t>
            </a:r>
            <a:endParaRPr lang="zh-CN" altLang="en-US" dirty="0" smtClean="0"/>
          </a:p>
          <a:p>
            <a:pPr lvl="1"/>
            <a:r>
              <a:rPr lang="en-US" altLang="zh-CN" sz="2800" b="1" dirty="0" smtClean="0"/>
              <a:t>9</a:t>
            </a:r>
            <a:r>
              <a:rPr lang="zh-CN" altLang="en-US" dirty="0" smtClean="0"/>
              <a:t> </a:t>
            </a:r>
            <a:r>
              <a:rPr lang="en-US" altLang="zh-CN" dirty="0" smtClean="0"/>
              <a:t>experimental</a:t>
            </a:r>
            <a:r>
              <a:rPr lang="zh-CN" altLang="en-US" dirty="0" smtClean="0"/>
              <a:t> </a:t>
            </a:r>
            <a:r>
              <a:rPr lang="en-US" altLang="zh-CN" dirty="0" smtClean="0"/>
              <a:t>environments</a:t>
            </a:r>
            <a:endParaRPr lang="zh-CN" alt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8" y="1614378"/>
            <a:ext cx="10876984" cy="203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4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156" y="5356640"/>
            <a:ext cx="9185477" cy="833865"/>
          </a:xfrm>
        </p:spPr>
        <p:txBody>
          <a:bodyPr/>
          <a:lstStyle/>
          <a:p>
            <a:r>
              <a:rPr lang="en-US" altLang="zh-CN" dirty="0" smtClean="0"/>
              <a:t>Estimating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stationary</a:t>
            </a:r>
            <a:r>
              <a:rPr lang="zh-CN" altLang="en-US" dirty="0" smtClean="0"/>
              <a:t> </a:t>
            </a:r>
            <a:r>
              <a:rPr lang="en-US" altLang="zh-CN" dirty="0" smtClean="0"/>
              <a:t>beacons’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locations</a:t>
            </a:r>
            <a:endParaRPr lang="en-US" dirty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91026910"/>
              </p:ext>
            </p:extLst>
          </p:nvPr>
        </p:nvGraphicFramePr>
        <p:xfrm>
          <a:off x="2010102" y="1953618"/>
          <a:ext cx="8162631" cy="3304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4086058" y="2514186"/>
            <a:ext cx="1714500" cy="3937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414894" y="1388382"/>
                <a:ext cx="2846613" cy="5636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charset="0"/>
                        </a:rPr>
                        <m:t>𝐿𝑜𝑐𝐵𝐿𝐸</m:t>
                      </m:r>
                      <m:r>
                        <a:rPr lang="zh-CN" altLang="en-US" b="0" i="1" smtClean="0">
                          <a:latin typeface="Cambria Math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charset="0"/>
                        </a:rPr>
                        <m:t>𝑎𝑏𝑠</m:t>
                      </m:r>
                      <m:r>
                        <a:rPr lang="en-US" altLang="zh-CN" b="0" i="1" smtClean="0">
                          <a:latin typeface="Cambria Math" charset="0"/>
                        </a:rPr>
                        <m:t>. = </m:t>
                      </m:r>
                      <m:rad>
                        <m:radPr>
                          <m:degHide m:val="on"/>
                          <m:ctrlPr>
                            <a:rPr lang="zh-CN" altLang="en-US" b="0" i="1" smtClean="0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altLang="zh-CN" b="0" i="1" smtClean="0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charset="0"/>
                                </a:rPr>
                                <m:t>𝑒𝑠𝑡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b="0" i="1" smtClean="0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charset="0"/>
                                </a:rPr>
                                <m:t>𝑒𝑠𝑡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894" y="1388382"/>
                <a:ext cx="2846613" cy="563680"/>
              </a:xfrm>
              <a:prstGeom prst="rect">
                <a:avLst/>
              </a:prstGeom>
              <a:blipFill rotWithShape="0">
                <a:blip r:embed="rId4"/>
                <a:stretch>
                  <a:fillRect b="-1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ounded Rectangle 7"/>
          <p:cNvSpPr/>
          <p:nvPr/>
        </p:nvSpPr>
        <p:spPr>
          <a:xfrm>
            <a:off x="5311605" y="1327708"/>
            <a:ext cx="3038801" cy="662454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Elbow Connector 11"/>
          <p:cNvCxnSpPr>
            <a:stCxn id="8" idx="1"/>
          </p:cNvCxnSpPr>
          <p:nvPr/>
        </p:nvCxnSpPr>
        <p:spPr>
          <a:xfrm rot="10800000" flipV="1">
            <a:off x="5152859" y="1658934"/>
            <a:ext cx="158747" cy="853695"/>
          </a:xfrm>
          <a:prstGeom prst="bentConnector2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70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8" y="5116010"/>
            <a:ext cx="10515601" cy="1200996"/>
          </a:xfrm>
        </p:spPr>
        <p:txBody>
          <a:bodyPr/>
          <a:lstStyle/>
          <a:p>
            <a:r>
              <a:rPr lang="en-US" altLang="zh-CN" dirty="0" smtClean="0"/>
              <a:t>Changing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RSS</a:t>
            </a:r>
            <a:r>
              <a:rPr lang="zh-CN" altLang="en-US" dirty="0" smtClean="0"/>
              <a:t> </a:t>
            </a:r>
            <a:r>
              <a:rPr lang="en-US" altLang="zh-CN" dirty="0" smtClean="0"/>
              <a:t>sampling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frequency</a:t>
            </a:r>
            <a:endParaRPr lang="zh-CN" altLang="en-US" dirty="0" smtClean="0"/>
          </a:p>
          <a:p>
            <a:r>
              <a:rPr lang="en-US" altLang="zh-CN" dirty="0" smtClean="0"/>
              <a:t>Varying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length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data</a:t>
            </a:r>
            <a:r>
              <a:rPr lang="zh-CN" altLang="en-US" dirty="0" smtClean="0"/>
              <a:t> </a:t>
            </a:r>
            <a:r>
              <a:rPr lang="en-US" altLang="zh-CN" dirty="0" smtClean="0"/>
              <a:t>trace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estimation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915" y="1639778"/>
            <a:ext cx="355600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132" y="1614378"/>
            <a:ext cx="35179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2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8" y="5370653"/>
            <a:ext cx="10030430" cy="790380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 smtClean="0"/>
              <a:t>Clustering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Performance:</a:t>
            </a:r>
            <a:r>
              <a:rPr lang="zh-CN" altLang="en-US" dirty="0" smtClean="0"/>
              <a:t> </a:t>
            </a:r>
            <a:r>
              <a:rPr lang="en-US" altLang="zh-CN" dirty="0" smtClean="0"/>
              <a:t>estimations</a:t>
            </a:r>
            <a:r>
              <a:rPr lang="zh-CN" altLang="en-US" dirty="0" smtClean="0"/>
              <a:t> </a:t>
            </a:r>
            <a:r>
              <a:rPr lang="en-US" altLang="zh-CN" dirty="0" smtClean="0"/>
              <a:t>from</a:t>
            </a:r>
            <a:r>
              <a:rPr lang="zh-CN" altLang="en-US" dirty="0" smtClean="0"/>
              <a:t> </a:t>
            </a:r>
            <a:r>
              <a:rPr lang="en-US" altLang="zh-CN" dirty="0" smtClean="0"/>
              <a:t>neighboring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devices</a:t>
            </a:r>
            <a:r>
              <a:rPr lang="zh-CN" altLang="en-US" dirty="0" smtClean="0"/>
              <a:t> </a:t>
            </a:r>
            <a:r>
              <a:rPr lang="en-US" altLang="zh-CN" sz="3200" b="1" dirty="0" smtClean="0"/>
              <a:t>mitigate</a:t>
            </a:r>
            <a:r>
              <a:rPr lang="zh-CN" altLang="en-US" sz="3200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impact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noisy</a:t>
            </a:r>
            <a:r>
              <a:rPr lang="zh-CN" altLang="en-US" dirty="0" smtClean="0"/>
              <a:t> </a:t>
            </a:r>
            <a:r>
              <a:rPr lang="en-US" altLang="zh-CN" dirty="0" smtClean="0"/>
              <a:t>RSS</a:t>
            </a:r>
            <a:r>
              <a:rPr lang="zh-CN" altLang="en-US" dirty="0" smtClean="0"/>
              <a:t> </a:t>
            </a:r>
            <a:r>
              <a:rPr lang="en-US" altLang="zh-CN" dirty="0" smtClean="0"/>
              <a:t>readings</a:t>
            </a:r>
            <a:endParaRPr lang="en-US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097415207"/>
              </p:ext>
            </p:extLst>
          </p:nvPr>
        </p:nvGraphicFramePr>
        <p:xfrm>
          <a:off x="2795891" y="1789505"/>
          <a:ext cx="6600213" cy="3083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470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Background: 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Beacon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9211" y="4114471"/>
            <a:ext cx="10613573" cy="2383302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solidFill>
                  <a:schemeClr val="accent5"/>
                </a:solidFill>
              </a:rPr>
              <a:t>BLE</a:t>
            </a:r>
            <a:r>
              <a:rPr lang="zh-CN" altLang="en-US" dirty="0" smtClean="0">
                <a:solidFill>
                  <a:schemeClr val="accent5"/>
                </a:solidFill>
              </a:rPr>
              <a:t> </a:t>
            </a:r>
            <a:r>
              <a:rPr lang="en-US" altLang="zh-CN" dirty="0" smtClean="0">
                <a:solidFill>
                  <a:schemeClr val="accent5"/>
                </a:solidFill>
              </a:rPr>
              <a:t>beacon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US" altLang="zh-CN" dirty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class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devices</a:t>
            </a:r>
            <a:r>
              <a:rPr lang="zh-CN" altLang="en-US" dirty="0" smtClean="0"/>
              <a:t> </a:t>
            </a:r>
            <a:r>
              <a:rPr lang="en-US" altLang="zh-CN" dirty="0" smtClean="0"/>
              <a:t>that</a:t>
            </a:r>
            <a:r>
              <a:rPr lang="zh-CN" altLang="en-US" dirty="0" smtClean="0"/>
              <a:t> </a:t>
            </a:r>
            <a:r>
              <a:rPr lang="en-US" altLang="zh-CN" dirty="0" smtClean="0"/>
              <a:t>broadcast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their</a:t>
            </a:r>
            <a:r>
              <a:rPr lang="zh-CN" altLang="en-US" dirty="0" smtClean="0"/>
              <a:t> </a:t>
            </a:r>
            <a:r>
              <a:rPr lang="en-US" altLang="zh-CN" dirty="0" smtClean="0"/>
              <a:t>IDs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nearby</a:t>
            </a:r>
            <a:r>
              <a:rPr lang="zh-CN" altLang="en-US" dirty="0" smtClean="0"/>
              <a:t> </a:t>
            </a:r>
            <a:r>
              <a:rPr lang="en-US" altLang="zh-CN" dirty="0" smtClean="0"/>
              <a:t>devices</a:t>
            </a:r>
            <a:endParaRPr lang="zh-CN" altLang="en-US" dirty="0"/>
          </a:p>
          <a:p>
            <a:pPr lvl="1"/>
            <a:r>
              <a:rPr lang="en-US" altLang="zh-CN" dirty="0"/>
              <a:t>L</a:t>
            </a:r>
            <a:r>
              <a:rPr lang="en-US" altLang="zh-CN" dirty="0" smtClean="0"/>
              <a:t>ight-weighted,</a:t>
            </a:r>
            <a:r>
              <a:rPr lang="zh-CN" altLang="en-US" dirty="0" smtClean="0"/>
              <a:t> </a:t>
            </a:r>
            <a:r>
              <a:rPr lang="en-US" altLang="zh-CN" dirty="0" smtClean="0"/>
              <a:t>low-power</a:t>
            </a:r>
            <a:r>
              <a:rPr lang="zh-CN" altLang="en-US" dirty="0" smtClean="0"/>
              <a:t> </a:t>
            </a:r>
            <a:r>
              <a:rPr lang="en-US" altLang="zh-CN" dirty="0" smtClean="0"/>
              <a:t>design</a:t>
            </a:r>
            <a:r>
              <a:rPr lang="zh-CN" altLang="en-US" dirty="0" smtClean="0"/>
              <a:t> </a:t>
            </a:r>
            <a:r>
              <a:rPr lang="en-US" altLang="zh-CN" dirty="0" smtClean="0"/>
              <a:t>(2-year</a:t>
            </a:r>
            <a:r>
              <a:rPr lang="zh-CN" altLang="en-US" dirty="0" smtClean="0"/>
              <a:t> </a:t>
            </a:r>
            <a:r>
              <a:rPr lang="en-US" altLang="zh-CN" dirty="0" smtClean="0"/>
              <a:t>battery</a:t>
            </a:r>
            <a:r>
              <a:rPr lang="zh-CN" altLang="en-US" dirty="0" smtClean="0"/>
              <a:t> </a:t>
            </a:r>
            <a:r>
              <a:rPr lang="en-US" altLang="zh-CN" dirty="0" smtClean="0"/>
              <a:t>life)</a:t>
            </a:r>
            <a:endParaRPr lang="zh-CN" altLang="en-US" dirty="0" smtClean="0"/>
          </a:p>
          <a:p>
            <a:r>
              <a:rPr lang="en-US" altLang="zh-CN" dirty="0"/>
              <a:t>Main</a:t>
            </a:r>
            <a:r>
              <a:rPr lang="zh-CN" altLang="en-US" dirty="0"/>
              <a:t> </a:t>
            </a:r>
            <a:r>
              <a:rPr lang="en-US" altLang="zh-CN" dirty="0"/>
              <a:t>usage</a:t>
            </a:r>
            <a:r>
              <a:rPr lang="zh-CN" altLang="en-US" dirty="0"/>
              <a:t> </a:t>
            </a:r>
            <a:r>
              <a:rPr lang="en-US" altLang="zh-CN" dirty="0"/>
              <a:t>scenario:</a:t>
            </a:r>
            <a:r>
              <a:rPr lang="zh-CN" altLang="en-US" dirty="0"/>
              <a:t> </a:t>
            </a:r>
            <a:r>
              <a:rPr lang="en-US" altLang="zh-CN" dirty="0"/>
              <a:t>measuring</a:t>
            </a:r>
            <a:r>
              <a:rPr lang="zh-CN" altLang="en-US" dirty="0"/>
              <a:t> </a:t>
            </a:r>
            <a:r>
              <a:rPr lang="en-US" altLang="zh-CN" dirty="0"/>
              <a:t>proximity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 smtClean="0"/>
              <a:t>a retailor</a:t>
            </a:r>
            <a:r>
              <a:rPr lang="zh-CN" altLang="en-US" dirty="0" smtClean="0"/>
              <a:t> </a:t>
            </a:r>
            <a:r>
              <a:rPr lang="en-US" altLang="zh-CN" dirty="0" smtClean="0"/>
              <a:t>store</a:t>
            </a:r>
            <a:endParaRPr lang="zh-CN" altLang="en-US" dirty="0"/>
          </a:p>
          <a:p>
            <a:r>
              <a:rPr lang="en-US" altLang="zh-CN" dirty="0" smtClean="0"/>
              <a:t>Estimated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market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sz="3200" b="1" dirty="0" smtClean="0"/>
              <a:t>$52B </a:t>
            </a:r>
            <a:r>
              <a:rPr lang="en-US" altLang="zh-CN" dirty="0" smtClean="0"/>
              <a:t>by</a:t>
            </a:r>
            <a:r>
              <a:rPr lang="zh-CN" altLang="en-US" dirty="0" smtClean="0"/>
              <a:t> </a:t>
            </a:r>
            <a:r>
              <a:rPr lang="en-US" altLang="zh-CN" dirty="0" smtClean="0"/>
              <a:t>year</a:t>
            </a:r>
            <a:r>
              <a:rPr lang="zh-CN" altLang="en-US" dirty="0" smtClean="0"/>
              <a:t> </a:t>
            </a:r>
            <a:r>
              <a:rPr lang="en-US" altLang="zh-CN" dirty="0" smtClean="0"/>
              <a:t>2020</a:t>
            </a:r>
            <a:endParaRPr lang="zh-CN" altLang="en-US" dirty="0" smtClean="0"/>
          </a:p>
          <a:p>
            <a:pPr marL="0" indent="0">
              <a:buNone/>
            </a:pPr>
            <a:endParaRPr lang="zh-CN" alt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581"/>
          <a:stretch/>
        </p:blipFill>
        <p:spPr>
          <a:xfrm>
            <a:off x="1030751" y="2281253"/>
            <a:ext cx="2063316" cy="110546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681907" y="2374695"/>
            <a:ext cx="722387" cy="709658"/>
          </a:xfrm>
          <a:prstGeom prst="ellipse">
            <a:avLst/>
          </a:prstGeom>
          <a:noFill/>
          <a:ln w="38100">
            <a:solidFill>
              <a:schemeClr val="accent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043101" y="1544634"/>
            <a:ext cx="1349157" cy="2407702"/>
            <a:chOff x="2043101" y="1582734"/>
            <a:chExt cx="1349157" cy="2407702"/>
          </a:xfrm>
        </p:grpSpPr>
        <p:cxnSp>
          <p:nvCxnSpPr>
            <p:cNvPr id="10" name="Straight Connector 9"/>
            <p:cNvCxnSpPr>
              <a:stCxn id="6" idx="0"/>
            </p:cNvCxnSpPr>
            <p:nvPr/>
          </p:nvCxnSpPr>
          <p:spPr>
            <a:xfrm flipV="1">
              <a:off x="2043101" y="1582734"/>
              <a:ext cx="1349157" cy="791961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6" idx="4"/>
            </p:cNvCxnSpPr>
            <p:nvPr/>
          </p:nvCxnSpPr>
          <p:spPr>
            <a:xfrm>
              <a:off x="2043101" y="3084353"/>
              <a:ext cx="1259354" cy="906083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315785556"/>
              </p:ext>
            </p:extLst>
          </p:nvPr>
        </p:nvGraphicFramePr>
        <p:xfrm>
          <a:off x="5868874" y="1412619"/>
          <a:ext cx="5000409" cy="2633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Rectangle 16"/>
          <p:cNvSpPr/>
          <p:nvPr/>
        </p:nvSpPr>
        <p:spPr>
          <a:xfrm>
            <a:off x="789211" y="6453629"/>
            <a:ext cx="933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 smtClean="0"/>
              <a:t>[1]</a:t>
            </a:r>
            <a:r>
              <a:rPr lang="zh-CN" altLang="en-US" sz="1200" dirty="0" smtClean="0"/>
              <a:t> </a:t>
            </a:r>
            <a:r>
              <a:rPr lang="en-US" sz="1200" dirty="0" smtClean="0">
                <a:hlinkClick r:id="rId5"/>
              </a:rPr>
              <a:t>http</a:t>
            </a:r>
            <a:r>
              <a:rPr lang="en-US" sz="1200" dirty="0">
                <a:hlinkClick r:id="rId5"/>
              </a:rPr>
              <a:t>://</a:t>
            </a:r>
            <a:r>
              <a:rPr lang="en-US" sz="1200" dirty="0" smtClean="0">
                <a:hlinkClick r:id="rId5"/>
              </a:rPr>
              <a:t>www.businessinsider.com/google-looks-to-secure-bluetooth-beacon-communications-2016-4</a:t>
            </a:r>
            <a:endParaRPr lang="zh-CN" altLang="en-US" sz="1200" dirty="0" smtClean="0"/>
          </a:p>
        </p:txBody>
      </p:sp>
      <p:sp>
        <p:nvSpPr>
          <p:cNvPr id="8" name="Rounded Rectangle 7"/>
          <p:cNvSpPr/>
          <p:nvPr/>
        </p:nvSpPr>
        <p:spPr>
          <a:xfrm>
            <a:off x="3302455" y="1412619"/>
            <a:ext cx="1570487" cy="2727252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09222" y="1770358"/>
            <a:ext cx="3288022" cy="191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53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Graphic spid="16" grpId="0">
        <p:bldAsOne/>
      </p:bldGraphic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7463" y="1684230"/>
            <a:ext cx="8796336" cy="4476803"/>
          </a:xfrm>
        </p:spPr>
        <p:txBody>
          <a:bodyPr/>
          <a:lstStyle/>
          <a:p>
            <a:r>
              <a:rPr lang="en-US" altLang="zh-CN" dirty="0"/>
              <a:t>Smartphone-based</a:t>
            </a:r>
            <a:r>
              <a:rPr lang="zh-CN" altLang="en-US" dirty="0"/>
              <a:t> </a:t>
            </a:r>
            <a:r>
              <a:rPr lang="en-US" altLang="zh-CN" dirty="0"/>
              <a:t>application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estimating</a:t>
            </a:r>
            <a:r>
              <a:rPr lang="zh-CN" altLang="en-US" dirty="0"/>
              <a:t> </a:t>
            </a:r>
            <a:r>
              <a:rPr lang="en-US" altLang="zh-CN" dirty="0"/>
              <a:t>location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nearby</a:t>
            </a:r>
            <a:r>
              <a:rPr lang="zh-CN" altLang="en-US" dirty="0"/>
              <a:t> </a:t>
            </a:r>
            <a:r>
              <a:rPr lang="en-US" altLang="zh-CN" dirty="0"/>
              <a:t>commodity</a:t>
            </a:r>
            <a:r>
              <a:rPr lang="zh-CN" altLang="en-US" dirty="0"/>
              <a:t> </a:t>
            </a:r>
            <a:r>
              <a:rPr lang="en-US" altLang="zh-CN" dirty="0"/>
              <a:t>BLE</a:t>
            </a:r>
            <a:r>
              <a:rPr lang="zh-CN" altLang="en-US" dirty="0"/>
              <a:t> </a:t>
            </a:r>
            <a:r>
              <a:rPr lang="en-US" altLang="zh-CN" dirty="0"/>
              <a:t>beacons</a:t>
            </a:r>
            <a:endParaRPr lang="zh-CN" altLang="en-US" dirty="0"/>
          </a:p>
          <a:p>
            <a:r>
              <a:rPr lang="en-US" dirty="0" smtClean="0"/>
              <a:t>3 key components for extracting location information</a:t>
            </a:r>
          </a:p>
          <a:p>
            <a:pPr lvl="1"/>
            <a:r>
              <a:rPr lang="en-US" dirty="0" smtClean="0"/>
              <a:t>RSS signal preprocessing</a:t>
            </a:r>
          </a:p>
          <a:p>
            <a:pPr lvl="1"/>
            <a:r>
              <a:rPr lang="en-US" dirty="0" smtClean="0"/>
              <a:t>RSS + IMU sensor fusion</a:t>
            </a:r>
          </a:p>
          <a:p>
            <a:pPr lvl="1"/>
            <a:r>
              <a:rPr lang="en-US" dirty="0" smtClean="0"/>
              <a:t>Clustering</a:t>
            </a:r>
          </a:p>
          <a:p>
            <a:r>
              <a:rPr lang="en-US" dirty="0" smtClean="0"/>
              <a:t>Achieved </a:t>
            </a:r>
            <a:r>
              <a:rPr lang="en-US" altLang="zh-CN" dirty="0" smtClean="0"/>
              <a:t>~</a:t>
            </a:r>
            <a:r>
              <a:rPr lang="en-US" dirty="0" smtClean="0"/>
              <a:t>2 m localization accuracy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various</a:t>
            </a:r>
            <a:r>
              <a:rPr lang="zh-CN" altLang="en-US" dirty="0" smtClean="0"/>
              <a:t> </a:t>
            </a:r>
            <a:r>
              <a:rPr lang="en-US" altLang="zh-CN" dirty="0" smtClean="0"/>
              <a:t>environment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838198" y="1684230"/>
            <a:ext cx="1549402" cy="1435188"/>
          </a:xfrm>
          <a:prstGeom prst="roundRect">
            <a:avLst>
              <a:gd name="adj" fmla="val 12640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59000">
                <a:srgbClr val="00B0F0"/>
              </a:gs>
              <a:gs pos="31000">
                <a:schemeClr val="accent1">
                  <a:lumMod val="60000"/>
                  <a:lumOff val="40000"/>
                </a:schemeClr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err="1" smtClean="0"/>
              <a:t>LocBLE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8577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Thank</a:t>
            </a:r>
            <a:r>
              <a:rPr lang="zh-CN" altLang="en-US" dirty="0" smtClean="0"/>
              <a:t> </a:t>
            </a:r>
            <a:r>
              <a:rPr lang="en-US" altLang="zh-CN" dirty="0" smtClean="0"/>
              <a:t>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smtClean="0"/>
              <a:t>Q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&amp;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A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5800" y="2102739"/>
            <a:ext cx="5997609" cy="40582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17890" y="2590799"/>
            <a:ext cx="1514910" cy="48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Synchro LET" charset="0"/>
                <a:ea typeface="Synchro LET" charset="0"/>
                <a:cs typeface="Synchro LET" charset="0"/>
              </a:rPr>
              <a:t>Find</a:t>
            </a:r>
            <a:r>
              <a:rPr lang="zh-CN" altLang="en-US" dirty="0" smtClean="0">
                <a:solidFill>
                  <a:schemeClr val="tx1"/>
                </a:solidFill>
                <a:latin typeface="Synchro LET" charset="0"/>
                <a:ea typeface="Synchro LET" charset="0"/>
                <a:cs typeface="Synchro LET" charset="0"/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  <a:latin typeface="Synchro LET" charset="0"/>
                <a:ea typeface="Synchro LET" charset="0"/>
                <a:cs typeface="Synchro LET" charset="0"/>
              </a:rPr>
              <a:t>it</a:t>
            </a:r>
            <a:r>
              <a:rPr lang="zh-CN" altLang="en-US" dirty="0" smtClean="0">
                <a:solidFill>
                  <a:schemeClr val="tx1"/>
                </a:solidFill>
                <a:latin typeface="Synchro LET" charset="0"/>
                <a:ea typeface="Synchro LET" charset="0"/>
                <a:cs typeface="Synchro LET" charset="0"/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  <a:latin typeface="Synchro LET" charset="0"/>
                <a:ea typeface="Synchro LET" charset="0"/>
                <a:cs typeface="Synchro LET" charset="0"/>
              </a:rPr>
              <a:t>with</a:t>
            </a:r>
            <a:r>
              <a:rPr lang="zh-CN" altLang="en-US" dirty="0" smtClean="0">
                <a:solidFill>
                  <a:schemeClr val="tx1"/>
                </a:solidFill>
                <a:latin typeface="Synchro LET" charset="0"/>
                <a:ea typeface="Synchro LET" charset="0"/>
                <a:cs typeface="Synchro LET" charset="0"/>
              </a:rPr>
              <a:t> </a:t>
            </a:r>
            <a:r>
              <a:rPr lang="en-US" altLang="zh-CN" dirty="0" err="1" smtClean="0">
                <a:solidFill>
                  <a:schemeClr val="tx1"/>
                </a:solidFill>
                <a:latin typeface="Synchro LET" charset="0"/>
                <a:ea typeface="Synchro LET" charset="0"/>
                <a:cs typeface="Synchro LET" charset="0"/>
              </a:rPr>
              <a:t>locble</a:t>
            </a:r>
            <a:r>
              <a:rPr lang="en-US" altLang="zh-CN" dirty="0" smtClean="0">
                <a:solidFill>
                  <a:schemeClr val="tx1"/>
                </a:solidFill>
                <a:latin typeface="Synchro LET" charset="0"/>
                <a:ea typeface="Synchro LET" charset="0"/>
                <a:cs typeface="Synchro LET" charset="0"/>
              </a:rPr>
              <a:t>!</a:t>
            </a:r>
            <a:endParaRPr lang="en-US" dirty="0">
              <a:solidFill>
                <a:schemeClr val="tx1"/>
              </a:solidFill>
              <a:latin typeface="Synchro LET" charset="0"/>
              <a:ea typeface="Synchro LET" charset="0"/>
              <a:cs typeface="Synchro LET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37677" y="2486659"/>
            <a:ext cx="2421823" cy="739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Synchro LET" charset="0"/>
                <a:ea typeface="Synchro LET" charset="0"/>
                <a:cs typeface="Synchro LET" charset="0"/>
              </a:rPr>
              <a:t>Ugh,</a:t>
            </a:r>
            <a:r>
              <a:rPr lang="zh-CN" altLang="en-US" sz="1600" dirty="0" smtClean="0">
                <a:solidFill>
                  <a:schemeClr val="tx1"/>
                </a:solidFill>
                <a:latin typeface="Synchro LET" charset="0"/>
                <a:ea typeface="Synchro LET" charset="0"/>
                <a:cs typeface="Synchro LET" charset="0"/>
              </a:rPr>
              <a:t> </a:t>
            </a:r>
            <a:r>
              <a:rPr lang="en-US" altLang="zh-CN" sz="1600" dirty="0" smtClean="0">
                <a:solidFill>
                  <a:schemeClr val="tx1"/>
                </a:solidFill>
                <a:latin typeface="Synchro LET" charset="0"/>
                <a:ea typeface="Synchro LET" charset="0"/>
                <a:cs typeface="Synchro LET" charset="0"/>
              </a:rPr>
              <a:t>I</a:t>
            </a:r>
            <a:r>
              <a:rPr lang="zh-CN" altLang="en-US" sz="1600" dirty="0" smtClean="0">
                <a:solidFill>
                  <a:schemeClr val="tx1"/>
                </a:solidFill>
                <a:latin typeface="Synchro LET" charset="0"/>
                <a:ea typeface="Synchro LET" charset="0"/>
                <a:cs typeface="Synchro LET" charset="0"/>
              </a:rPr>
              <a:t> </a:t>
            </a:r>
            <a:r>
              <a:rPr lang="en-US" altLang="zh-CN" sz="1600" dirty="0" smtClean="0">
                <a:solidFill>
                  <a:schemeClr val="tx1"/>
                </a:solidFill>
                <a:latin typeface="Synchro LET" charset="0"/>
                <a:ea typeface="Synchro LET" charset="0"/>
                <a:cs typeface="Synchro LET" charset="0"/>
              </a:rPr>
              <a:t>lost</a:t>
            </a:r>
            <a:r>
              <a:rPr lang="zh-CN" altLang="en-US" sz="1600" dirty="0" smtClean="0">
                <a:solidFill>
                  <a:schemeClr val="tx1"/>
                </a:solidFill>
                <a:latin typeface="Synchro LET" charset="0"/>
                <a:ea typeface="Synchro LET" charset="0"/>
                <a:cs typeface="Synchro LET" charset="0"/>
              </a:rPr>
              <a:t> </a:t>
            </a:r>
            <a:r>
              <a:rPr lang="en-US" altLang="zh-CN" sz="1600" dirty="0" smtClean="0">
                <a:solidFill>
                  <a:schemeClr val="tx1"/>
                </a:solidFill>
                <a:latin typeface="Synchro LET" charset="0"/>
                <a:ea typeface="Synchro LET" charset="0"/>
                <a:cs typeface="Synchro LET" charset="0"/>
              </a:rPr>
              <a:t>MY</a:t>
            </a:r>
            <a:r>
              <a:rPr lang="zh-CN" altLang="en-US" sz="1600" dirty="0" smtClean="0">
                <a:solidFill>
                  <a:schemeClr val="tx1"/>
                </a:solidFill>
                <a:latin typeface="Synchro LET" charset="0"/>
                <a:ea typeface="Synchro LET" charset="0"/>
                <a:cs typeface="Synchro LET" charset="0"/>
              </a:rPr>
              <a:t> </a:t>
            </a:r>
            <a:r>
              <a:rPr lang="en-US" altLang="zh-CN" sz="1600" dirty="0" err="1" smtClean="0">
                <a:solidFill>
                  <a:schemeClr val="tx1"/>
                </a:solidFill>
                <a:latin typeface="Synchro LET" charset="0"/>
                <a:ea typeface="Synchro LET" charset="0"/>
                <a:cs typeface="Synchro LET" charset="0"/>
              </a:rPr>
              <a:t>ble</a:t>
            </a:r>
            <a:r>
              <a:rPr lang="zh-CN" altLang="en-US" sz="1600" dirty="0" smtClean="0">
                <a:solidFill>
                  <a:schemeClr val="tx1"/>
                </a:solidFill>
                <a:latin typeface="Synchro LET" charset="0"/>
                <a:ea typeface="Synchro LET" charset="0"/>
                <a:cs typeface="Synchro LET" charset="0"/>
              </a:rPr>
              <a:t> </a:t>
            </a:r>
            <a:r>
              <a:rPr lang="en-US" altLang="zh-CN" sz="1600" dirty="0" smtClean="0">
                <a:solidFill>
                  <a:schemeClr val="tx1"/>
                </a:solidFill>
                <a:latin typeface="Synchro LET" charset="0"/>
                <a:ea typeface="Synchro LET" charset="0"/>
                <a:cs typeface="Synchro LET" charset="0"/>
              </a:rPr>
              <a:t>headset!</a:t>
            </a:r>
            <a:r>
              <a:rPr lang="zh-CN" altLang="en-US" sz="1600" dirty="0" smtClean="0">
                <a:solidFill>
                  <a:schemeClr val="tx1"/>
                </a:solidFill>
                <a:latin typeface="Synchro LET" charset="0"/>
                <a:ea typeface="Synchro LET" charset="0"/>
                <a:cs typeface="Synchro LET" charset="0"/>
              </a:rPr>
              <a:t> </a:t>
            </a:r>
            <a:r>
              <a:rPr lang="en-US" altLang="zh-CN" sz="1600" dirty="0" smtClean="0">
                <a:solidFill>
                  <a:schemeClr val="tx1"/>
                </a:solidFill>
                <a:latin typeface="Synchro LET" charset="0"/>
                <a:ea typeface="Synchro LET" charset="0"/>
                <a:cs typeface="Synchro LET" charset="0"/>
              </a:rPr>
              <a:t>have</a:t>
            </a:r>
            <a:r>
              <a:rPr lang="zh-CN" altLang="en-US" sz="1600" dirty="0" smtClean="0">
                <a:solidFill>
                  <a:schemeClr val="tx1"/>
                </a:solidFill>
                <a:latin typeface="Synchro LET" charset="0"/>
                <a:ea typeface="Synchro LET" charset="0"/>
                <a:cs typeface="Synchro LET" charset="0"/>
              </a:rPr>
              <a:t> </a:t>
            </a:r>
            <a:r>
              <a:rPr lang="en-US" altLang="zh-CN" sz="1600" dirty="0" smtClean="0">
                <a:solidFill>
                  <a:schemeClr val="tx1"/>
                </a:solidFill>
                <a:latin typeface="Synchro LET" charset="0"/>
                <a:ea typeface="Synchro LET" charset="0"/>
                <a:cs typeface="Synchro LET" charset="0"/>
              </a:rPr>
              <a:t>to</a:t>
            </a:r>
            <a:r>
              <a:rPr lang="zh-CN" altLang="en-US" sz="1600" dirty="0" smtClean="0">
                <a:solidFill>
                  <a:schemeClr val="tx1"/>
                </a:solidFill>
                <a:latin typeface="Synchro LET" charset="0"/>
                <a:ea typeface="Synchro LET" charset="0"/>
                <a:cs typeface="Synchro LET" charset="0"/>
              </a:rPr>
              <a:t> </a:t>
            </a:r>
            <a:r>
              <a:rPr lang="en-US" altLang="zh-CN" sz="1600" dirty="0" smtClean="0">
                <a:solidFill>
                  <a:schemeClr val="tx1"/>
                </a:solidFill>
                <a:latin typeface="Synchro LET" charset="0"/>
                <a:ea typeface="Synchro LET" charset="0"/>
                <a:cs typeface="Synchro LET" charset="0"/>
              </a:rPr>
              <a:t>use</a:t>
            </a:r>
            <a:r>
              <a:rPr lang="zh-CN" altLang="en-US" sz="1600" dirty="0" smtClean="0">
                <a:solidFill>
                  <a:schemeClr val="tx1"/>
                </a:solidFill>
                <a:latin typeface="Synchro LET" charset="0"/>
                <a:ea typeface="Synchro LET" charset="0"/>
                <a:cs typeface="Synchro LET" charset="0"/>
              </a:rPr>
              <a:t> </a:t>
            </a:r>
            <a:r>
              <a:rPr lang="en-US" altLang="zh-CN" sz="1600" dirty="0" smtClean="0">
                <a:solidFill>
                  <a:schemeClr val="tx1"/>
                </a:solidFill>
                <a:latin typeface="Synchro LET" charset="0"/>
                <a:ea typeface="Synchro LET" charset="0"/>
                <a:cs typeface="Synchro LET" charset="0"/>
              </a:rPr>
              <a:t>wired</a:t>
            </a:r>
            <a:r>
              <a:rPr lang="zh-CN" altLang="en-US" sz="1600" dirty="0" smtClean="0">
                <a:solidFill>
                  <a:schemeClr val="tx1"/>
                </a:solidFill>
                <a:latin typeface="Synchro LET" charset="0"/>
                <a:ea typeface="Synchro LET" charset="0"/>
                <a:cs typeface="Synchro LET" charset="0"/>
              </a:rPr>
              <a:t> </a:t>
            </a:r>
            <a:r>
              <a:rPr lang="en-US" altLang="zh-CN" sz="1600" dirty="0" smtClean="0">
                <a:solidFill>
                  <a:schemeClr val="tx1"/>
                </a:solidFill>
                <a:latin typeface="Synchro LET" charset="0"/>
                <a:ea typeface="Synchro LET" charset="0"/>
                <a:cs typeface="Synchro LET" charset="0"/>
              </a:rPr>
              <a:t>earbuds</a:t>
            </a:r>
            <a:r>
              <a:rPr lang="zh-CN" altLang="en-US" sz="1600" dirty="0" smtClean="0">
                <a:solidFill>
                  <a:schemeClr val="tx1"/>
                </a:solidFill>
                <a:latin typeface="Synchro LET" charset="0"/>
                <a:ea typeface="Synchro LET" charset="0"/>
                <a:cs typeface="Synchro LET" charset="0"/>
              </a:rPr>
              <a:t> </a:t>
            </a:r>
            <a:r>
              <a:rPr lang="en-US" altLang="zh-CN" sz="1600" dirty="0" smtClean="0">
                <a:solidFill>
                  <a:schemeClr val="tx1"/>
                </a:solidFill>
                <a:latin typeface="Synchro LET" charset="0"/>
                <a:ea typeface="Synchro LET" charset="0"/>
                <a:cs typeface="Synchro LET" charset="0"/>
              </a:rPr>
              <a:t>again!</a:t>
            </a:r>
            <a:endParaRPr lang="en-US" sz="1600" dirty="0">
              <a:solidFill>
                <a:schemeClr val="tx1"/>
              </a:solidFill>
              <a:latin typeface="Synchro LET" charset="0"/>
              <a:ea typeface="Synchro LET" charset="0"/>
              <a:cs typeface="Synchro LE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28094" y="6084143"/>
            <a:ext cx="3185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Comic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credit: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Rich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Stevens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@</a:t>
            </a:r>
            <a:r>
              <a:rPr lang="zh-CN" altLang="en-US" sz="1400" dirty="0" smtClean="0"/>
              <a:t> </a:t>
            </a:r>
            <a:r>
              <a:rPr lang="en-US" altLang="zh-CN" sz="1400" dirty="0" err="1" smtClean="0"/>
              <a:t>imore.com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7655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err="1"/>
              <a:t>Dongyao</a:t>
            </a:r>
            <a:r>
              <a:rPr lang="en-US" sz="2400" dirty="0"/>
              <a:t> Chen, </a:t>
            </a:r>
            <a:r>
              <a:rPr lang="en-US" sz="2400" dirty="0" err="1"/>
              <a:t>Kyong-Tak</a:t>
            </a:r>
            <a:r>
              <a:rPr lang="en-US" sz="2400" dirty="0"/>
              <a:t> Cho, </a:t>
            </a:r>
            <a:r>
              <a:rPr lang="en-US" sz="2400" dirty="0" err="1"/>
              <a:t>Sihui</a:t>
            </a:r>
            <a:r>
              <a:rPr lang="en-US" sz="2400" dirty="0"/>
              <a:t> Han, </a:t>
            </a:r>
            <a:r>
              <a:rPr lang="en-US" sz="2400" dirty="0" err="1"/>
              <a:t>Zhizhuo</a:t>
            </a:r>
            <a:r>
              <a:rPr lang="en-US" sz="2400" dirty="0"/>
              <a:t> </a:t>
            </a:r>
            <a:r>
              <a:rPr lang="en-US" sz="2400" dirty="0" err="1"/>
              <a:t>Jin</a:t>
            </a:r>
            <a:r>
              <a:rPr lang="en-US" sz="2400" dirty="0"/>
              <a:t>, and Kang G. Shin. </a:t>
            </a:r>
            <a:r>
              <a:rPr lang="en-US" sz="2400" i="1" dirty="0" smtClean="0">
                <a:solidFill>
                  <a:schemeClr val="accent5"/>
                </a:solidFill>
              </a:rPr>
              <a:t>Invisible </a:t>
            </a:r>
            <a:r>
              <a:rPr lang="en-US" altLang="zh-CN" sz="2400" i="1" dirty="0">
                <a:solidFill>
                  <a:schemeClr val="accent5"/>
                </a:solidFill>
              </a:rPr>
              <a:t>S</a:t>
            </a:r>
            <a:r>
              <a:rPr lang="en-US" sz="2400" i="1" dirty="0" smtClean="0">
                <a:solidFill>
                  <a:schemeClr val="accent5"/>
                </a:solidFill>
              </a:rPr>
              <a:t>ensing </a:t>
            </a:r>
            <a:r>
              <a:rPr lang="en-US" sz="2400" i="1" dirty="0">
                <a:solidFill>
                  <a:schemeClr val="accent5"/>
                </a:solidFill>
              </a:rPr>
              <a:t>of </a:t>
            </a:r>
            <a:r>
              <a:rPr lang="en-US" altLang="zh-CN" sz="2400" i="1" dirty="0" smtClean="0">
                <a:solidFill>
                  <a:schemeClr val="accent5"/>
                </a:solidFill>
              </a:rPr>
              <a:t>V</a:t>
            </a:r>
            <a:r>
              <a:rPr lang="en-US" sz="2400" i="1" dirty="0" smtClean="0">
                <a:solidFill>
                  <a:schemeClr val="accent5"/>
                </a:solidFill>
              </a:rPr>
              <a:t>ehicle </a:t>
            </a:r>
            <a:r>
              <a:rPr lang="en-US" altLang="zh-CN" sz="2400" i="1" dirty="0">
                <a:solidFill>
                  <a:schemeClr val="accent5"/>
                </a:solidFill>
              </a:rPr>
              <a:t>S</a:t>
            </a:r>
            <a:r>
              <a:rPr lang="en-US" sz="2400" i="1" dirty="0" smtClean="0">
                <a:solidFill>
                  <a:schemeClr val="accent5"/>
                </a:solidFill>
              </a:rPr>
              <a:t>teering </a:t>
            </a:r>
            <a:r>
              <a:rPr lang="en-US" sz="2400" i="1" dirty="0">
                <a:solidFill>
                  <a:schemeClr val="accent5"/>
                </a:solidFill>
              </a:rPr>
              <a:t>with </a:t>
            </a:r>
            <a:r>
              <a:rPr lang="en-US" altLang="zh-CN" sz="2400" i="1" dirty="0" smtClean="0">
                <a:solidFill>
                  <a:schemeClr val="accent5"/>
                </a:solidFill>
              </a:rPr>
              <a:t>S</a:t>
            </a:r>
            <a:r>
              <a:rPr lang="en-US" sz="2400" i="1" dirty="0" smtClean="0">
                <a:solidFill>
                  <a:schemeClr val="accent5"/>
                </a:solidFill>
              </a:rPr>
              <a:t>martphones</a:t>
            </a:r>
            <a:r>
              <a:rPr lang="en-US" sz="2400" dirty="0"/>
              <a:t>. In ACM </a:t>
            </a:r>
            <a:r>
              <a:rPr lang="en-US" sz="2400" dirty="0" err="1"/>
              <a:t>MobiSys</a:t>
            </a:r>
            <a:r>
              <a:rPr lang="en-US" sz="2400" dirty="0"/>
              <a:t>, 2015. </a:t>
            </a:r>
            <a:endParaRPr lang="zh-CN" altLang="en-US" sz="2400" dirty="0" smtClean="0"/>
          </a:p>
          <a:p>
            <a:r>
              <a:rPr lang="en-US" sz="2400" dirty="0" err="1"/>
              <a:t>Nirupam</a:t>
            </a:r>
            <a:r>
              <a:rPr lang="en-US" sz="2400" dirty="0"/>
              <a:t> Roy, He Wang, and </a:t>
            </a:r>
            <a:r>
              <a:rPr lang="en-US" sz="2400" dirty="0" err="1"/>
              <a:t>Romit</a:t>
            </a:r>
            <a:r>
              <a:rPr lang="en-US" sz="2400" dirty="0"/>
              <a:t> Roy Choudhury</a:t>
            </a:r>
            <a:r>
              <a:rPr lang="en-US" sz="2400" i="1" dirty="0">
                <a:solidFill>
                  <a:schemeClr val="accent5"/>
                </a:solidFill>
              </a:rPr>
              <a:t>. I am a </a:t>
            </a:r>
            <a:r>
              <a:rPr lang="en-US" altLang="zh-CN" sz="2400" i="1" dirty="0" smtClean="0">
                <a:solidFill>
                  <a:schemeClr val="accent5"/>
                </a:solidFill>
              </a:rPr>
              <a:t>S</a:t>
            </a:r>
            <a:r>
              <a:rPr lang="en-US" sz="2400" i="1" dirty="0" smtClean="0">
                <a:solidFill>
                  <a:schemeClr val="accent5"/>
                </a:solidFill>
              </a:rPr>
              <a:t>martphone </a:t>
            </a:r>
            <a:r>
              <a:rPr lang="en-US" sz="2400" i="1" dirty="0">
                <a:solidFill>
                  <a:schemeClr val="accent5"/>
                </a:solidFill>
              </a:rPr>
              <a:t>and </a:t>
            </a:r>
            <a:r>
              <a:rPr lang="en-US" sz="2400" i="1" dirty="0" smtClean="0">
                <a:solidFill>
                  <a:schemeClr val="accent5"/>
                </a:solidFill>
              </a:rPr>
              <a:t>I can </a:t>
            </a:r>
            <a:r>
              <a:rPr lang="en-US" altLang="zh-CN" sz="2400" i="1" dirty="0">
                <a:solidFill>
                  <a:schemeClr val="accent5"/>
                </a:solidFill>
              </a:rPr>
              <a:t>T</a:t>
            </a:r>
            <a:r>
              <a:rPr lang="en-US" sz="2400" i="1" dirty="0" smtClean="0">
                <a:solidFill>
                  <a:schemeClr val="accent5"/>
                </a:solidFill>
              </a:rPr>
              <a:t>ell </a:t>
            </a:r>
            <a:r>
              <a:rPr lang="en-US" altLang="zh-CN" sz="2400" i="1" dirty="0">
                <a:solidFill>
                  <a:schemeClr val="accent5"/>
                </a:solidFill>
              </a:rPr>
              <a:t>m</a:t>
            </a:r>
            <a:r>
              <a:rPr lang="en-US" sz="2400" i="1" dirty="0" smtClean="0">
                <a:solidFill>
                  <a:schemeClr val="accent5"/>
                </a:solidFill>
              </a:rPr>
              <a:t>y </a:t>
            </a:r>
            <a:r>
              <a:rPr lang="en-US" altLang="zh-CN" sz="2400" i="1" dirty="0">
                <a:solidFill>
                  <a:schemeClr val="accent5"/>
                </a:solidFill>
              </a:rPr>
              <a:t>U</a:t>
            </a:r>
            <a:r>
              <a:rPr lang="en-US" sz="2400" i="1" dirty="0" smtClean="0">
                <a:solidFill>
                  <a:schemeClr val="accent5"/>
                </a:solidFill>
              </a:rPr>
              <a:t>ser’s </a:t>
            </a:r>
            <a:r>
              <a:rPr lang="en-US" altLang="zh-CN" sz="2400" i="1" dirty="0">
                <a:solidFill>
                  <a:schemeClr val="accent5"/>
                </a:solidFill>
              </a:rPr>
              <a:t>W</a:t>
            </a:r>
            <a:r>
              <a:rPr lang="en-US" sz="2400" i="1" dirty="0" smtClean="0">
                <a:solidFill>
                  <a:schemeClr val="accent5"/>
                </a:solidFill>
              </a:rPr>
              <a:t>alking </a:t>
            </a:r>
            <a:r>
              <a:rPr lang="en-US" altLang="zh-CN" sz="2400" i="1" dirty="0">
                <a:solidFill>
                  <a:schemeClr val="accent5"/>
                </a:solidFill>
              </a:rPr>
              <a:t>D</a:t>
            </a:r>
            <a:r>
              <a:rPr lang="en-US" sz="2400" i="1" dirty="0" smtClean="0">
                <a:solidFill>
                  <a:schemeClr val="accent5"/>
                </a:solidFill>
              </a:rPr>
              <a:t>irection</a:t>
            </a:r>
            <a:r>
              <a:rPr lang="en-US" sz="2400" dirty="0"/>
              <a:t>. In ACM </a:t>
            </a:r>
            <a:r>
              <a:rPr lang="en-US" sz="2400" dirty="0" err="1"/>
              <a:t>MobiSys</a:t>
            </a:r>
            <a:r>
              <a:rPr lang="en-US" sz="2400" dirty="0"/>
              <a:t>, 2014. </a:t>
            </a:r>
            <a:endParaRPr lang="zh-CN" altLang="en-US" sz="2400" dirty="0" smtClean="0"/>
          </a:p>
          <a:p>
            <a:r>
              <a:rPr lang="en-US" sz="2400" dirty="0" err="1" smtClean="0"/>
              <a:t>Souvik</a:t>
            </a:r>
            <a:r>
              <a:rPr lang="zh-CN" altLang="en-US" sz="2400" dirty="0" smtClean="0"/>
              <a:t> </a:t>
            </a:r>
            <a:r>
              <a:rPr lang="en-US" sz="2400" dirty="0" err="1" smtClean="0"/>
              <a:t>Sen,Jeongkeun</a:t>
            </a:r>
            <a:r>
              <a:rPr lang="zh-CN" altLang="en-US" sz="2400" dirty="0" smtClean="0"/>
              <a:t> </a:t>
            </a:r>
            <a:r>
              <a:rPr lang="en-US" sz="2400" dirty="0" err="1" smtClean="0"/>
              <a:t>Lee,Kyu</a:t>
            </a:r>
            <a:r>
              <a:rPr lang="en-US" sz="2400" dirty="0" smtClean="0"/>
              <a:t>-Han </a:t>
            </a:r>
            <a:r>
              <a:rPr lang="en-US" sz="2400" dirty="0" err="1" smtClean="0"/>
              <a:t>Kim,and</a:t>
            </a:r>
            <a:r>
              <a:rPr lang="zh-CN" altLang="en-US" sz="2400" dirty="0" smtClean="0"/>
              <a:t> </a:t>
            </a:r>
            <a:r>
              <a:rPr lang="en-US" sz="2400" dirty="0" smtClean="0"/>
              <a:t>Paul</a:t>
            </a:r>
            <a:r>
              <a:rPr lang="zh-CN" altLang="en-US" sz="2400" dirty="0" smtClean="0"/>
              <a:t> </a:t>
            </a:r>
            <a:r>
              <a:rPr lang="en-US" sz="2400" dirty="0" err="1" smtClean="0"/>
              <a:t>Congdon</a:t>
            </a:r>
            <a:r>
              <a:rPr lang="en-US" sz="2400" dirty="0" smtClean="0"/>
              <a:t>.</a:t>
            </a:r>
            <a:r>
              <a:rPr lang="zh-CN" altLang="en-US" sz="2400" dirty="0" smtClean="0"/>
              <a:t> </a:t>
            </a:r>
            <a:r>
              <a:rPr lang="en-US" sz="2400" i="1" dirty="0" smtClean="0">
                <a:solidFill>
                  <a:schemeClr val="accent5"/>
                </a:solidFill>
              </a:rPr>
              <a:t>Avoiding</a:t>
            </a:r>
            <a:r>
              <a:rPr lang="zh-CN" altLang="en-US" sz="2400" i="1" dirty="0" smtClean="0">
                <a:solidFill>
                  <a:schemeClr val="accent5"/>
                </a:solidFill>
              </a:rPr>
              <a:t> </a:t>
            </a:r>
            <a:r>
              <a:rPr lang="en-US" sz="2400" i="1" dirty="0" smtClean="0">
                <a:solidFill>
                  <a:schemeClr val="accent5"/>
                </a:solidFill>
              </a:rPr>
              <a:t>Multipath </a:t>
            </a:r>
            <a:r>
              <a:rPr lang="en-US" sz="2400" i="1" dirty="0">
                <a:solidFill>
                  <a:schemeClr val="accent5"/>
                </a:solidFill>
              </a:rPr>
              <a:t>to Revive </a:t>
            </a:r>
            <a:r>
              <a:rPr lang="en-US" sz="2400" i="1" dirty="0" err="1">
                <a:solidFill>
                  <a:schemeClr val="accent5"/>
                </a:solidFill>
              </a:rPr>
              <a:t>Inbuilding</a:t>
            </a:r>
            <a:r>
              <a:rPr lang="en-US" sz="2400" i="1" dirty="0">
                <a:solidFill>
                  <a:schemeClr val="accent5"/>
                </a:solidFill>
              </a:rPr>
              <a:t> </a:t>
            </a:r>
            <a:r>
              <a:rPr lang="en-US" sz="2400" i="1" dirty="0" err="1">
                <a:solidFill>
                  <a:schemeClr val="accent5"/>
                </a:solidFill>
              </a:rPr>
              <a:t>WiFi</a:t>
            </a:r>
            <a:r>
              <a:rPr lang="en-US" sz="2400" i="1" dirty="0">
                <a:solidFill>
                  <a:schemeClr val="accent5"/>
                </a:solidFill>
              </a:rPr>
              <a:t> Localization</a:t>
            </a:r>
            <a:r>
              <a:rPr lang="en-US" sz="2400" dirty="0"/>
              <a:t>. In ACM </a:t>
            </a:r>
            <a:r>
              <a:rPr lang="en-US" sz="2400" dirty="0" err="1"/>
              <a:t>MobiSys</a:t>
            </a:r>
            <a:r>
              <a:rPr lang="en-US" sz="2400" dirty="0"/>
              <a:t>, 2013. </a:t>
            </a:r>
            <a:endParaRPr lang="zh-CN" altLang="en-US" sz="2400" dirty="0" smtClean="0"/>
          </a:p>
          <a:p>
            <a:r>
              <a:rPr lang="en-US" sz="2400" dirty="0" err="1" smtClean="0"/>
              <a:t>Yuanchao</a:t>
            </a:r>
            <a:r>
              <a:rPr lang="en-US" sz="2400" dirty="0" smtClean="0"/>
              <a:t> </a:t>
            </a:r>
            <a:r>
              <a:rPr lang="en-US" sz="2400" dirty="0"/>
              <a:t>Shu, Kang G Shin, Tian He, and </a:t>
            </a:r>
            <a:r>
              <a:rPr lang="en-US" sz="2400" dirty="0" err="1"/>
              <a:t>Jiming</a:t>
            </a:r>
            <a:r>
              <a:rPr lang="en-US" sz="2400" dirty="0"/>
              <a:t> Chen. </a:t>
            </a:r>
            <a:r>
              <a:rPr lang="en-US" sz="2400" i="1" dirty="0">
                <a:solidFill>
                  <a:schemeClr val="accent5"/>
                </a:solidFill>
              </a:rPr>
              <a:t>Last-mile </a:t>
            </a:r>
            <a:r>
              <a:rPr lang="en-US" altLang="zh-CN" sz="2400" i="1" dirty="0" smtClean="0">
                <a:solidFill>
                  <a:schemeClr val="accent5"/>
                </a:solidFill>
              </a:rPr>
              <a:t>N</a:t>
            </a:r>
            <a:r>
              <a:rPr lang="en-US" sz="2400" i="1" dirty="0" smtClean="0">
                <a:solidFill>
                  <a:schemeClr val="accent5"/>
                </a:solidFill>
              </a:rPr>
              <a:t>avigation </a:t>
            </a:r>
            <a:r>
              <a:rPr lang="en-US" altLang="zh-CN" sz="2400" i="1" dirty="0">
                <a:solidFill>
                  <a:schemeClr val="accent5"/>
                </a:solidFill>
              </a:rPr>
              <a:t>U</a:t>
            </a:r>
            <a:r>
              <a:rPr lang="en-US" sz="2400" i="1" dirty="0" smtClean="0">
                <a:solidFill>
                  <a:schemeClr val="accent5"/>
                </a:solidFill>
              </a:rPr>
              <a:t>sing </a:t>
            </a:r>
            <a:r>
              <a:rPr lang="en-US" altLang="zh-CN" sz="2400" i="1" dirty="0">
                <a:solidFill>
                  <a:schemeClr val="accent5"/>
                </a:solidFill>
              </a:rPr>
              <a:t>S</a:t>
            </a:r>
            <a:r>
              <a:rPr lang="en-US" sz="2400" i="1" dirty="0" smtClean="0">
                <a:solidFill>
                  <a:schemeClr val="accent5"/>
                </a:solidFill>
              </a:rPr>
              <a:t>martphones</a:t>
            </a:r>
            <a:r>
              <a:rPr lang="en-US" sz="2400" dirty="0"/>
              <a:t>. In ACM </a:t>
            </a:r>
            <a:r>
              <a:rPr lang="en-US" sz="2400" dirty="0" err="1"/>
              <a:t>MobiCom</a:t>
            </a:r>
            <a:r>
              <a:rPr lang="en-US" sz="2400" dirty="0"/>
              <a:t>, 2015. </a:t>
            </a:r>
            <a:endParaRPr lang="zh-CN" altLang="en-US" sz="2400" dirty="0" smtClean="0"/>
          </a:p>
          <a:p>
            <a:r>
              <a:rPr lang="en-US" sz="2400" dirty="0"/>
              <a:t>P. </a:t>
            </a:r>
            <a:r>
              <a:rPr lang="en-US" sz="2400" dirty="0" err="1"/>
              <a:t>Bahl</a:t>
            </a:r>
            <a:r>
              <a:rPr lang="en-US" sz="2400" dirty="0"/>
              <a:t> and V. N. </a:t>
            </a:r>
            <a:r>
              <a:rPr lang="en-US" sz="2400" dirty="0" err="1"/>
              <a:t>Padmanabhan</a:t>
            </a:r>
            <a:r>
              <a:rPr lang="en-US" sz="2400" dirty="0"/>
              <a:t>. </a:t>
            </a:r>
            <a:r>
              <a:rPr lang="en-US" sz="2400" i="1" dirty="0">
                <a:solidFill>
                  <a:schemeClr val="accent5"/>
                </a:solidFill>
              </a:rPr>
              <a:t>Radar: an </a:t>
            </a:r>
            <a:r>
              <a:rPr lang="en-US" altLang="zh-CN" sz="2400" i="1" dirty="0" smtClean="0">
                <a:solidFill>
                  <a:schemeClr val="accent5"/>
                </a:solidFill>
              </a:rPr>
              <a:t>I</a:t>
            </a:r>
            <a:r>
              <a:rPr lang="en-US" sz="2400" i="1" dirty="0" smtClean="0">
                <a:solidFill>
                  <a:schemeClr val="accent5"/>
                </a:solidFill>
              </a:rPr>
              <a:t>n-building </a:t>
            </a:r>
            <a:r>
              <a:rPr lang="en-US" altLang="zh-CN" sz="2400" i="1" dirty="0" smtClean="0">
                <a:solidFill>
                  <a:schemeClr val="accent5"/>
                </a:solidFill>
              </a:rPr>
              <a:t>RF</a:t>
            </a:r>
            <a:r>
              <a:rPr lang="en-US" sz="2400" i="1" dirty="0" smtClean="0">
                <a:solidFill>
                  <a:schemeClr val="accent5"/>
                </a:solidFill>
              </a:rPr>
              <a:t>-based </a:t>
            </a:r>
            <a:r>
              <a:rPr lang="en-US" altLang="zh-CN" sz="2400" i="1" dirty="0">
                <a:solidFill>
                  <a:schemeClr val="accent5"/>
                </a:solidFill>
              </a:rPr>
              <a:t>U</a:t>
            </a:r>
            <a:r>
              <a:rPr lang="en-US" sz="2400" i="1" dirty="0" smtClean="0">
                <a:solidFill>
                  <a:schemeClr val="accent5"/>
                </a:solidFill>
              </a:rPr>
              <a:t>ser </a:t>
            </a:r>
            <a:r>
              <a:rPr lang="en-US" altLang="zh-CN" sz="2400" i="1" dirty="0">
                <a:solidFill>
                  <a:schemeClr val="accent5"/>
                </a:solidFill>
              </a:rPr>
              <a:t>L</a:t>
            </a:r>
            <a:r>
              <a:rPr lang="en-US" sz="2400" i="1" dirty="0" smtClean="0">
                <a:solidFill>
                  <a:schemeClr val="accent5"/>
                </a:solidFill>
              </a:rPr>
              <a:t>ocation </a:t>
            </a:r>
            <a:r>
              <a:rPr lang="en-US" sz="2400" i="1" dirty="0">
                <a:solidFill>
                  <a:schemeClr val="accent5"/>
                </a:solidFill>
              </a:rPr>
              <a:t>and </a:t>
            </a:r>
            <a:r>
              <a:rPr lang="en-US" altLang="zh-CN" sz="2400" i="1" dirty="0">
                <a:solidFill>
                  <a:schemeClr val="accent5"/>
                </a:solidFill>
              </a:rPr>
              <a:t>T</a:t>
            </a:r>
            <a:r>
              <a:rPr lang="en-US" sz="2400" i="1" dirty="0" smtClean="0">
                <a:solidFill>
                  <a:schemeClr val="accent5"/>
                </a:solidFill>
              </a:rPr>
              <a:t>racking </a:t>
            </a:r>
            <a:r>
              <a:rPr lang="en-US" altLang="zh-CN" sz="2400" i="1" dirty="0" smtClean="0">
                <a:solidFill>
                  <a:schemeClr val="accent5"/>
                </a:solidFill>
              </a:rPr>
              <a:t>S</a:t>
            </a:r>
            <a:r>
              <a:rPr lang="en-US" sz="2400" i="1" dirty="0" smtClean="0">
                <a:solidFill>
                  <a:schemeClr val="accent5"/>
                </a:solidFill>
              </a:rPr>
              <a:t>ystem</a:t>
            </a:r>
            <a:r>
              <a:rPr lang="en-US" sz="2400" i="1" dirty="0">
                <a:solidFill>
                  <a:schemeClr val="accent5"/>
                </a:solidFill>
              </a:rPr>
              <a:t>.</a:t>
            </a:r>
            <a:r>
              <a:rPr lang="en-US" sz="2400" dirty="0"/>
              <a:t> In IEEE INFOCOM, </a:t>
            </a:r>
            <a:r>
              <a:rPr lang="en-US" sz="2400" dirty="0" smtClean="0"/>
              <a:t>2000</a:t>
            </a:r>
            <a:endParaRPr lang="zh-CN" altLang="en-US" sz="2400" dirty="0"/>
          </a:p>
          <a:p>
            <a:r>
              <a:rPr lang="en-US" sz="2400" i="1" dirty="0">
                <a:solidFill>
                  <a:schemeClr val="accent5"/>
                </a:solidFill>
              </a:rPr>
              <a:t>Bluetooth 5.0 </a:t>
            </a:r>
            <a:r>
              <a:rPr lang="en-US" altLang="zh-CN" sz="2400" i="1" dirty="0" smtClean="0">
                <a:solidFill>
                  <a:schemeClr val="accent5"/>
                </a:solidFill>
              </a:rPr>
              <a:t>C</a:t>
            </a:r>
            <a:r>
              <a:rPr lang="en-US" sz="2400" i="1" dirty="0" smtClean="0">
                <a:solidFill>
                  <a:schemeClr val="accent5"/>
                </a:solidFill>
              </a:rPr>
              <a:t>ore </a:t>
            </a:r>
            <a:r>
              <a:rPr lang="en-US" altLang="zh-CN" sz="2400" i="1" dirty="0" err="1">
                <a:solidFill>
                  <a:schemeClr val="accent5"/>
                </a:solidFill>
              </a:rPr>
              <a:t>S</a:t>
            </a:r>
            <a:r>
              <a:rPr lang="en-US" sz="2400" i="1" dirty="0" err="1" smtClean="0">
                <a:solidFill>
                  <a:schemeClr val="accent5"/>
                </a:solidFill>
              </a:rPr>
              <a:t>pecication</a:t>
            </a:r>
            <a:r>
              <a:rPr lang="en-US" sz="2400" dirty="0"/>
              <a:t>, transmitter characteristics, page 2536. https://</a:t>
            </a:r>
            <a:r>
              <a:rPr lang="en-US" sz="2400" dirty="0" err="1"/>
              <a:t>www.bluetooth.com</a:t>
            </a:r>
            <a:r>
              <a:rPr lang="en-US" sz="2400" dirty="0"/>
              <a:t>/</a:t>
            </a:r>
            <a:r>
              <a:rPr lang="en-US" sz="2400" dirty="0" err="1"/>
              <a:t>speci</a:t>
            </a:r>
            <a:r>
              <a:rPr lang="en-US" sz="2400" dirty="0"/>
              <a:t> </a:t>
            </a:r>
            <a:r>
              <a:rPr lang="en-US" sz="2400" dirty="0" err="1" smtClean="0"/>
              <a:t>cations</a:t>
            </a:r>
            <a:r>
              <a:rPr lang="en-US" sz="2400" dirty="0" smtClean="0"/>
              <a:t>/adopted-</a:t>
            </a:r>
            <a:r>
              <a:rPr lang="en-US" sz="2400" dirty="0" err="1" smtClean="0"/>
              <a:t>specications</a:t>
            </a:r>
            <a:r>
              <a:rPr lang="en-US" sz="2400" dirty="0" smtClean="0"/>
              <a:t>.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34103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8" y="2653961"/>
            <a:ext cx="10515601" cy="1132117"/>
          </a:xfrm>
        </p:spPr>
        <p:txBody>
          <a:bodyPr/>
          <a:lstStyle/>
          <a:p>
            <a:r>
              <a:rPr lang="en-US" altLang="zh-CN" dirty="0" smtClean="0"/>
              <a:t>Backup</a:t>
            </a:r>
            <a:r>
              <a:rPr lang="zh-CN" altLang="en-US" dirty="0" smtClean="0"/>
              <a:t> </a:t>
            </a:r>
            <a:r>
              <a:rPr lang="en-US" altLang="zh-CN" dirty="0" smtClean="0"/>
              <a:t>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48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Measurement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Pipeline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LocBLE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8881418" y="3003256"/>
            <a:ext cx="1922605" cy="731169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900" dirty="0" smtClean="0">
                <a:solidFill>
                  <a:schemeClr val="bg1"/>
                </a:solidFill>
              </a:rPr>
              <a:t>Estimation</a:t>
            </a:r>
            <a:r>
              <a:rPr lang="zh-CN" altLang="en-US" sz="1900" dirty="0" smtClean="0">
                <a:solidFill>
                  <a:schemeClr val="bg1"/>
                </a:solidFill>
              </a:rPr>
              <a:t> </a:t>
            </a:r>
            <a:r>
              <a:rPr lang="en-US" altLang="zh-CN" sz="1900" dirty="0" smtClean="0">
                <a:solidFill>
                  <a:schemeClr val="bg1"/>
                </a:solidFill>
              </a:rPr>
              <a:t>result</a:t>
            </a:r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850961" y="3617566"/>
            <a:ext cx="1663987" cy="849622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Noise</a:t>
            </a:r>
            <a:r>
              <a:rPr lang="zh-CN" altLang="en-US" dirty="0" smtClean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</a:rPr>
              <a:t>filtering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 rot="16200000">
            <a:off x="6211799" y="3103327"/>
            <a:ext cx="2196691" cy="531029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Data</a:t>
            </a:r>
            <a:r>
              <a:rPr lang="zh-CN" altLang="en-US" dirty="0" smtClean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</a:rPr>
              <a:t>fusion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841958" y="4705101"/>
            <a:ext cx="1663987" cy="849622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Environment</a:t>
            </a:r>
            <a:r>
              <a:rPr lang="zh-CN" altLang="en-US" dirty="0" smtClean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</a:rPr>
              <a:t>analysis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4841958" y="2270825"/>
            <a:ext cx="1663987" cy="823408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Motion</a:t>
            </a:r>
            <a:r>
              <a:rPr lang="zh-CN" altLang="en-US" dirty="0" smtClean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</a:rPr>
              <a:t>tracker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250508" y="3342718"/>
            <a:ext cx="1951817" cy="752021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Motion </a:t>
            </a:r>
            <a:r>
              <a:rPr lang="en-US" altLang="zh-CN" dirty="0" smtClean="0">
                <a:solidFill>
                  <a:schemeClr val="bg1"/>
                </a:solidFill>
              </a:rPr>
              <a:t>Sensor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290203" y="4702566"/>
            <a:ext cx="1951817" cy="849622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BLE</a:t>
            </a:r>
            <a:r>
              <a:rPr lang="zh-CN" alt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Scanner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250509" y="2267962"/>
            <a:ext cx="1951817" cy="823735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Magnetometer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0" name="Elbow Connector 39"/>
          <p:cNvCxnSpPr>
            <a:stCxn id="32" idx="3"/>
            <a:endCxn id="26" idx="1"/>
          </p:cNvCxnSpPr>
          <p:nvPr/>
        </p:nvCxnSpPr>
        <p:spPr>
          <a:xfrm flipV="1">
            <a:off x="3242020" y="4042377"/>
            <a:ext cx="1608941" cy="1085000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32" idx="3"/>
            <a:endCxn id="29" idx="1"/>
          </p:cNvCxnSpPr>
          <p:nvPr/>
        </p:nvCxnSpPr>
        <p:spPr>
          <a:xfrm>
            <a:off x="3242020" y="5127377"/>
            <a:ext cx="1599938" cy="25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33" idx="3"/>
            <a:endCxn id="30" idx="1"/>
          </p:cNvCxnSpPr>
          <p:nvPr/>
        </p:nvCxnSpPr>
        <p:spPr>
          <a:xfrm>
            <a:off x="3202326" y="2679830"/>
            <a:ext cx="1639632" cy="26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53"/>
          <p:cNvCxnSpPr>
            <a:stCxn id="31" idx="3"/>
            <a:endCxn id="30" idx="1"/>
          </p:cNvCxnSpPr>
          <p:nvPr/>
        </p:nvCxnSpPr>
        <p:spPr>
          <a:xfrm flipV="1">
            <a:off x="3202325" y="2682529"/>
            <a:ext cx="1639633" cy="1036200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Elbow Connector 89"/>
          <p:cNvCxnSpPr>
            <a:stCxn id="26" idx="3"/>
          </p:cNvCxnSpPr>
          <p:nvPr/>
        </p:nvCxnSpPr>
        <p:spPr>
          <a:xfrm flipV="1">
            <a:off x="6514948" y="3617566"/>
            <a:ext cx="529682" cy="424811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Elbow Connector 93"/>
          <p:cNvCxnSpPr>
            <a:stCxn id="30" idx="3"/>
          </p:cNvCxnSpPr>
          <p:nvPr/>
        </p:nvCxnSpPr>
        <p:spPr>
          <a:xfrm>
            <a:off x="6505945" y="2682529"/>
            <a:ext cx="529682" cy="409168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Elbow Connector 96"/>
          <p:cNvCxnSpPr>
            <a:stCxn id="29" idx="3"/>
            <a:endCxn id="27" idx="1"/>
          </p:cNvCxnSpPr>
          <p:nvPr/>
        </p:nvCxnSpPr>
        <p:spPr>
          <a:xfrm flipV="1">
            <a:off x="6505945" y="4467187"/>
            <a:ext cx="804200" cy="662725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27" idx="2"/>
            <a:endCxn id="18" idx="1"/>
          </p:cNvCxnSpPr>
          <p:nvPr/>
        </p:nvCxnSpPr>
        <p:spPr>
          <a:xfrm>
            <a:off x="7575659" y="3368841"/>
            <a:ext cx="130575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6857826" y="2181436"/>
            <a:ext cx="4139358" cy="3839181"/>
            <a:chOff x="6857826" y="2181436"/>
            <a:chExt cx="4139358" cy="3839181"/>
          </a:xfrm>
          <a:noFill/>
        </p:grpSpPr>
        <p:sp>
          <p:nvSpPr>
            <p:cNvPr id="104" name="Rounded Rectangle 103"/>
            <p:cNvSpPr/>
            <p:nvPr/>
          </p:nvSpPr>
          <p:spPr>
            <a:xfrm>
              <a:off x="6857826" y="2181436"/>
              <a:ext cx="4139358" cy="3560995"/>
            </a:xfrm>
            <a:prstGeom prst="roundRect">
              <a:avLst>
                <a:gd name="adj" fmla="val 5928"/>
              </a:avLst>
            </a:prstGeom>
            <a:grpFill/>
            <a:ln w="38100">
              <a:solidFill>
                <a:schemeClr val="accent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46" dirty="0">
                <a:solidFill>
                  <a:schemeClr val="tx1"/>
                </a:solidFill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7216742" y="5642364"/>
              <a:ext cx="3421526" cy="378253"/>
            </a:xfrm>
            <a:prstGeom prst="roundRect">
              <a:avLst>
                <a:gd name="adj" fmla="val 5928"/>
              </a:avLst>
            </a:prstGeom>
            <a:solidFill>
              <a:schemeClr val="bg1"/>
            </a:solidFill>
            <a:ln w="19050">
              <a:solidFill>
                <a:schemeClr val="accent5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2046" dirty="0" smtClean="0">
                  <a:solidFill>
                    <a:schemeClr val="tx1"/>
                  </a:solidFill>
                </a:rPr>
                <a:t>Regression-based</a:t>
              </a:r>
              <a:r>
                <a:rPr lang="zh-CN" altLang="en-US" sz="2046" dirty="0" smtClean="0">
                  <a:solidFill>
                    <a:schemeClr val="tx1"/>
                  </a:solidFill>
                </a:rPr>
                <a:t> </a:t>
              </a:r>
              <a:r>
                <a:rPr lang="en-US" altLang="zh-CN" sz="2046" dirty="0" smtClean="0">
                  <a:solidFill>
                    <a:schemeClr val="tx1"/>
                  </a:solidFill>
                </a:rPr>
                <a:t>sensor</a:t>
              </a:r>
              <a:r>
                <a:rPr lang="zh-CN" altLang="en-US" sz="2046" dirty="0" smtClean="0">
                  <a:solidFill>
                    <a:schemeClr val="tx1"/>
                  </a:solidFill>
                </a:rPr>
                <a:t> </a:t>
              </a:r>
              <a:r>
                <a:rPr lang="en-US" altLang="zh-CN" sz="2046" dirty="0" smtClean="0">
                  <a:solidFill>
                    <a:schemeClr val="tx1"/>
                  </a:solidFill>
                </a:rPr>
                <a:t>fusion</a:t>
              </a:r>
              <a:endParaRPr lang="en-US" sz="2046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508083" y="3503238"/>
            <a:ext cx="2148749" cy="2523376"/>
            <a:chOff x="4508083" y="3503238"/>
            <a:chExt cx="2148749" cy="2523376"/>
          </a:xfrm>
          <a:noFill/>
        </p:grpSpPr>
        <p:sp>
          <p:nvSpPr>
            <p:cNvPr id="5" name="Rounded Rectangle 4"/>
            <p:cNvSpPr/>
            <p:nvPr/>
          </p:nvSpPr>
          <p:spPr>
            <a:xfrm>
              <a:off x="4508083" y="3503238"/>
              <a:ext cx="2148749" cy="2239194"/>
            </a:xfrm>
            <a:prstGeom prst="roundRect">
              <a:avLst>
                <a:gd name="adj" fmla="val 5928"/>
              </a:avLst>
            </a:prstGeom>
            <a:grpFill/>
            <a:ln w="38100">
              <a:solidFill>
                <a:schemeClr val="accent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46" dirty="0">
                <a:solidFill>
                  <a:schemeClr val="tx1"/>
                </a:solidFill>
              </a:endParaRPr>
            </a:p>
          </p:txBody>
        </p:sp>
        <p:sp>
          <p:nvSpPr>
            <p:cNvPr id="105" name="Rounded Rectangle 104"/>
            <p:cNvSpPr/>
            <p:nvPr/>
          </p:nvSpPr>
          <p:spPr>
            <a:xfrm>
              <a:off x="4822053" y="5648361"/>
              <a:ext cx="1642728" cy="378253"/>
            </a:xfrm>
            <a:prstGeom prst="roundRect">
              <a:avLst>
                <a:gd name="adj" fmla="val 5928"/>
              </a:avLst>
            </a:prstGeom>
            <a:solidFill>
              <a:schemeClr val="bg1"/>
            </a:solidFill>
            <a:ln w="19050">
              <a:solidFill>
                <a:schemeClr val="accent5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2046" dirty="0" smtClean="0">
                  <a:solidFill>
                    <a:schemeClr val="tx1"/>
                  </a:solidFill>
                </a:rPr>
                <a:t>Preprocess</a:t>
              </a:r>
              <a:r>
                <a:rPr lang="zh-CN" altLang="en-US" sz="2046" dirty="0" smtClean="0">
                  <a:solidFill>
                    <a:schemeClr val="tx1"/>
                  </a:solidFill>
                </a:rPr>
                <a:t> </a:t>
              </a:r>
              <a:r>
                <a:rPr lang="en-US" altLang="zh-CN" sz="2046" dirty="0" smtClean="0">
                  <a:solidFill>
                    <a:schemeClr val="tx1"/>
                  </a:solidFill>
                </a:rPr>
                <a:t>RSS</a:t>
              </a:r>
              <a:endParaRPr lang="en-US" sz="2046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791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1154" y="1884157"/>
            <a:ext cx="8772645" cy="4054441"/>
          </a:xfrm>
        </p:spPr>
        <p:txBody>
          <a:bodyPr/>
          <a:lstStyle/>
          <a:p>
            <a:r>
              <a:rPr lang="en-US" altLang="zh-CN" dirty="0" err="1" smtClean="0"/>
              <a:t>LocBLE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enables</a:t>
            </a:r>
            <a:r>
              <a:rPr lang="zh-CN" altLang="en-US" dirty="0" smtClean="0"/>
              <a:t> </a:t>
            </a:r>
            <a:r>
              <a:rPr lang="en-US" altLang="zh-CN" dirty="0" smtClean="0"/>
              <a:t>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beacon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localization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at</a:t>
            </a:r>
            <a:r>
              <a:rPr lang="zh-CN" altLang="en-US" dirty="0" smtClean="0"/>
              <a:t> </a:t>
            </a:r>
            <a:r>
              <a:rPr lang="en-US" altLang="zh-CN" dirty="0" smtClean="0"/>
              <a:t>low</a:t>
            </a:r>
            <a:r>
              <a:rPr lang="zh-CN" altLang="en-US" dirty="0" smtClean="0"/>
              <a:t> </a:t>
            </a:r>
            <a:r>
              <a:rPr lang="en-US" altLang="zh-CN" dirty="0" smtClean="0"/>
              <a:t>cost</a:t>
            </a:r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838198" y="1884157"/>
            <a:ext cx="1549402" cy="1435188"/>
          </a:xfrm>
          <a:prstGeom prst="roundRect">
            <a:avLst>
              <a:gd name="adj" fmla="val 12640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59000">
                <a:srgbClr val="00B0F0"/>
              </a:gs>
              <a:gs pos="31000">
                <a:schemeClr val="accent1">
                  <a:lumMod val="60000"/>
                  <a:lumOff val="40000"/>
                </a:schemeClr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smtClean="0"/>
              <a:t>LocBLE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4383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Backup</a:t>
            </a:r>
            <a:r>
              <a:rPr lang="zh-CN" altLang="en-US" dirty="0" smtClean="0"/>
              <a:t> </a:t>
            </a:r>
            <a:r>
              <a:rPr lang="en-US" altLang="zh-CN" dirty="0" smtClean="0"/>
              <a:t>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7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Using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RSS</a:t>
            </a:r>
            <a:r>
              <a:rPr lang="zh-CN" altLang="en-US" dirty="0" smtClean="0"/>
              <a:t> </a:t>
            </a:r>
            <a:r>
              <a:rPr lang="en-US" altLang="zh-CN" dirty="0" smtClean="0"/>
              <a:t>Signal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Sensing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09695"/>
                <a:ext cx="6554004" cy="4351338"/>
              </a:xfrm>
            </p:spPr>
            <p:txBody>
              <a:bodyPr/>
              <a:lstStyle/>
              <a:p>
                <a:r>
                  <a:rPr lang="en-US" altLang="zh-CN" dirty="0" smtClean="0"/>
                  <a:t>RSS</a:t>
                </a:r>
                <a:r>
                  <a:rPr lang="zh-CN" altLang="en-US" dirty="0" smtClean="0"/>
                  <a:t> </a:t>
                </a:r>
                <a:r>
                  <a:rPr lang="mr-IN" altLang="zh-CN" dirty="0" smtClean="0"/>
                  <a:t>–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distance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model</a:t>
                </a:r>
                <a:endParaRPr lang="zh-CN" altLang="en-US" dirty="0"/>
              </a:p>
              <a:p>
                <a:endParaRPr lang="zh-CN" altLang="en-US" dirty="0"/>
              </a:p>
              <a:p>
                <a:r>
                  <a:rPr lang="en-US" altLang="zh-CN" dirty="0"/>
                  <a:t>Fading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coefficient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n</a:t>
                </a:r>
                <a:endParaRPr lang="zh-CN" altLang="en-US" dirty="0"/>
              </a:p>
              <a:p>
                <a:pPr lvl="1"/>
                <a:r>
                  <a:rPr lang="en-US" altLang="zh-CN" dirty="0"/>
                  <a:t>Estimate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n,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instead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using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preset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value</a:t>
                </a:r>
                <a:endParaRPr lang="zh-CN" altLang="en-US" dirty="0"/>
              </a:p>
              <a:p>
                <a:pPr lvl="1"/>
                <a:r>
                  <a:rPr lang="en-US" altLang="zh-CN" dirty="0"/>
                  <a:t>E.g.,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=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2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for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outdoor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case</a:t>
                </a:r>
                <a:endParaRPr lang="zh-CN" altLang="en-US" dirty="0"/>
              </a:p>
              <a:p>
                <a:r>
                  <a:rPr lang="en-US" altLang="zh-CN" dirty="0"/>
                  <a:t>U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latin typeface="Cambria Math" charset="0"/>
                      </a:rPr>
                      <m:t>nknown</m:t>
                    </m:r>
                    <m:r>
                      <a:rPr lang="zh-CN" altLang="en-US">
                        <a:latin typeface="Cambria Math" charset="0"/>
                      </a:rPr>
                      <m:t> </m:t>
                    </m:r>
                    <m:r>
                      <a:rPr lang="en-US" altLang="zh-CN" i="1">
                        <a:latin typeface="Cambria Math" charset="0"/>
                      </a:rPr>
                      <m:t>𝑣𝑎𝑟𝑖𝑎𝑏𝑙𝑒𝑠</m:t>
                    </m:r>
                    <m:r>
                      <a:rPr lang="en-US" altLang="zh-CN" i="1">
                        <a:latin typeface="Cambria Math" charset="0"/>
                      </a:rPr>
                      <m:t>: 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endParaRPr lang="zh-CN" altLang="en-US" dirty="0"/>
              </a:p>
              <a:p>
                <a:pPr lvl="1"/>
                <a:r>
                  <a:rPr lang="en-US" altLang="zh-CN" dirty="0"/>
                  <a:t>Different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models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of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Bluetooth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device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will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cause</a:t>
                </a:r>
                <a:r>
                  <a:rPr lang="zh-CN" altLang="en-US" dirty="0"/>
                  <a:t> </a:t>
                </a:r>
                <a:r>
                  <a:rPr lang="en-US" altLang="zh-CN" b="1" dirty="0">
                    <a:solidFill>
                      <a:schemeClr val="accent2"/>
                    </a:solidFill>
                  </a:rPr>
                  <a:t>drift</a:t>
                </a:r>
                <a:r>
                  <a:rPr lang="zh-CN" altLang="en-US" dirty="0">
                    <a:solidFill>
                      <a:schemeClr val="accent2"/>
                    </a:solidFill>
                  </a:rPr>
                  <a:t> </a:t>
                </a:r>
                <a:r>
                  <a:rPr lang="en-US" altLang="zh-CN" dirty="0"/>
                  <a:t>of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distance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estimation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09695"/>
                <a:ext cx="6554004" cy="4351338"/>
              </a:xfrm>
              <a:blipFill rotWithShape="0">
                <a:blip r:embed="rId2"/>
                <a:stretch>
                  <a:fillRect l="-1580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3291" y="1964266"/>
            <a:ext cx="3780508" cy="22892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789607" y="2284525"/>
                <a:ext cx="353481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dirty="0" smtClean="0"/>
                  <a:t>RSS</a:t>
                </a:r>
                <a14:m>
                  <m:oMath xmlns:m="http://schemas.openxmlformats.org/officeDocument/2006/math">
                    <m:r>
                      <a:rPr lang="el-GR" sz="240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altLang="zh-CN" sz="2400" b="0" i="1" smtClean="0">
                        <a:latin typeface="Cambria Math" charset="0"/>
                      </a:rPr>
                      <m:t>−10</m:t>
                    </m:r>
                    <m:r>
                      <a:rPr lang="en-US" sz="2400" b="0" i="1" smtClean="0">
                        <a:latin typeface="Cambria Math" charset="0"/>
                      </a:rPr>
                      <m:t>𝑛𝑙𝑜𝑔</m:t>
                    </m:r>
                    <m:d>
                      <m:d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𝑑</m:t>
                        </m:r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9607" y="2284525"/>
                <a:ext cx="3534814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5345" t="-26667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939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90968" y="2806614"/>
            <a:ext cx="3263199" cy="23344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2104" y="4173765"/>
            <a:ext cx="576602" cy="576602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3688045" y="3269725"/>
            <a:ext cx="1804237" cy="890656"/>
          </a:xfrm>
          <a:prstGeom prst="wedgeRoundRectCallout">
            <a:avLst>
              <a:gd name="adj1" fmla="val -54340"/>
              <a:gd name="adj2" fmla="val 7466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YOUR</a:t>
            </a:r>
            <a:r>
              <a:rPr lang="zh-CN" altLang="en-US" dirty="0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ITEM</a:t>
            </a:r>
            <a:r>
              <a:rPr lang="zh-CN" altLang="en-US" dirty="0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</a:t>
            </a:r>
            <a:r>
              <a:rPr lang="zh-CN" altLang="en-US" dirty="0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“NEAR”</a:t>
            </a:r>
            <a:r>
              <a:rPr lang="zh-CN" altLang="en-US" dirty="0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!</a:t>
            </a:r>
            <a:endParaRPr lang="zh-CN" altLang="en-US" dirty="0" smtClean="0">
              <a:solidFill>
                <a:schemeClr val="tx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3561" y="3841619"/>
            <a:ext cx="445273" cy="1219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3561" y="3164551"/>
            <a:ext cx="657087" cy="6570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38080" y="4750367"/>
            <a:ext cx="417094" cy="390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09951" y="2793230"/>
            <a:ext cx="3286618" cy="23344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1087" y="4160381"/>
            <a:ext cx="576602" cy="576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ular Callout 11"/>
              <p:cNvSpPr/>
              <p:nvPr/>
            </p:nvSpPr>
            <p:spPr>
              <a:xfrm>
                <a:off x="6851780" y="3270355"/>
                <a:ext cx="2043141" cy="903410"/>
              </a:xfrm>
              <a:prstGeom prst="wedgeRoundRectCallout">
                <a:avLst>
                  <a:gd name="adj1" fmla="val -45449"/>
                  <a:gd name="adj2" fmla="val 74668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>
                    <a:solidFill>
                      <a:schemeClr val="tx1"/>
                    </a:solidFill>
                    <a:latin typeface="Abadi MT Condensed Extra Bold" charset="0"/>
                    <a:ea typeface="Abadi MT Condensed Extra Bold" charset="0"/>
                    <a:cs typeface="Abadi MT Condensed Extra Bold" charset="0"/>
                  </a:rPr>
                  <a:t>YOUR</a:t>
                </a:r>
                <a:r>
                  <a:rPr lang="zh-CN" altLang="en-US" dirty="0" smtClean="0">
                    <a:solidFill>
                      <a:schemeClr val="tx1"/>
                    </a:solidFill>
                    <a:latin typeface="Abadi MT Condensed Extra Bold" charset="0"/>
                    <a:ea typeface="Abadi MT Condensed Extra Bold" charset="0"/>
                    <a:cs typeface="Abadi MT Condensed Extra Bold" charset="0"/>
                  </a:rPr>
                  <a:t> </a:t>
                </a:r>
                <a:r>
                  <a:rPr lang="en-US" altLang="zh-CN" dirty="0" smtClean="0">
                    <a:solidFill>
                      <a:schemeClr val="tx1"/>
                    </a:solidFill>
                    <a:latin typeface="Abadi MT Condensed Extra Bold" charset="0"/>
                    <a:ea typeface="Abadi MT Condensed Extra Bold" charset="0"/>
                    <a:cs typeface="Abadi MT Condensed Extra Bold" charset="0"/>
                  </a:rPr>
                  <a:t>ITEM’s</a:t>
                </a:r>
                <a:r>
                  <a:rPr lang="zh-CN" altLang="en-US" dirty="0" smtClean="0">
                    <a:solidFill>
                      <a:schemeClr val="tx1"/>
                    </a:solidFill>
                    <a:latin typeface="Abadi MT Condensed Extra Bold" charset="0"/>
                    <a:ea typeface="Abadi MT Condensed Extra Bold" charset="0"/>
                    <a:cs typeface="Abadi MT Condensed Extra Bold" charset="0"/>
                  </a:rPr>
                  <a:t>  </a:t>
                </a:r>
                <a:r>
                  <a:rPr lang="en-US" altLang="zh-CN" dirty="0" smtClean="0">
                    <a:solidFill>
                      <a:schemeClr val="tx1"/>
                    </a:solidFill>
                    <a:latin typeface="Abadi MT Condensed Extra Bold" charset="0"/>
                    <a:ea typeface="Abadi MT Condensed Extra Bold" charset="0"/>
                    <a:cs typeface="Abadi MT Condensed Extra Bold" charset="0"/>
                  </a:rPr>
                  <a:t>POSITION</a:t>
                </a:r>
                <a:r>
                  <a:rPr lang="zh-CN" altLang="en-US" dirty="0" smtClean="0">
                    <a:solidFill>
                      <a:schemeClr val="tx1"/>
                    </a:solidFill>
                    <a:latin typeface="Abadi MT Condensed Extra Bold" charset="0"/>
                    <a:ea typeface="Abadi MT Condensed Extra Bold" charset="0"/>
                    <a:cs typeface="Abadi MT Condensed Extra Bold" charset="0"/>
                  </a:rPr>
                  <a:t> </a:t>
                </a:r>
                <a:r>
                  <a:rPr lang="en-US" altLang="zh-CN" dirty="0" smtClean="0">
                    <a:solidFill>
                      <a:schemeClr val="tx1"/>
                    </a:solidFill>
                    <a:latin typeface="Abadi MT Condensed Extra Bold" charset="0"/>
                    <a:ea typeface="Abadi MT Condensed Extra Bold" charset="0"/>
                    <a:cs typeface="Abadi MT Condensed Extra Bold" charset="0"/>
                  </a:rPr>
                  <a:t>IS</a:t>
                </a:r>
                <a:r>
                  <a:rPr lang="zh-CN" altLang="en-US" dirty="0" smtClean="0">
                    <a:solidFill>
                      <a:schemeClr val="tx1"/>
                    </a:solidFill>
                    <a:latin typeface="Abadi MT Condensed Extra Bold" charset="0"/>
                    <a:ea typeface="Abadi MT Condensed Extra Bold" charset="0"/>
                    <a:cs typeface="Abadi MT Condensed Extra Bold" charset="0"/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  <a:latin typeface="Abadi MT Condensed Extra Bold" charset="0"/>
                    <a:ea typeface="Abadi MT Condensed Extra Bold" charset="0"/>
                    <a:cs typeface="Abadi MT Condensed Extra Bold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CN" b="1" i="1">
                            <a:solidFill>
                              <a:schemeClr val="tx1"/>
                            </a:solidFill>
                            <a:latin typeface="Cambria Math" charset="0"/>
                            <a:ea typeface="Abadi MT Condensed Extra Bold" charset="0"/>
                            <a:cs typeface="Abadi MT Condensed Extra Bold" charset="0"/>
                          </a:rPr>
                        </m:ctrlPr>
                      </m:accPr>
                      <m:e>
                        <m:r>
                          <a:rPr lang="en-US" altLang="zh-CN" b="1">
                            <a:solidFill>
                              <a:schemeClr val="tx1"/>
                            </a:solidFill>
                            <a:latin typeface="Cambria Math" charset="0"/>
                            <a:ea typeface="Abadi MT Condensed Extra Bold" charset="0"/>
                            <a:cs typeface="Abadi MT Condensed Extra Bold" charset="0"/>
                          </a:rPr>
                          <m:t>𝐱</m:t>
                        </m:r>
                      </m:e>
                    </m:acc>
                    <m:r>
                      <a:rPr lang="en-US" altLang="zh-CN" b="1">
                        <a:solidFill>
                          <a:schemeClr val="tx1"/>
                        </a:solidFill>
                        <a:latin typeface="Cambria Math" charset="0"/>
                        <a:ea typeface="Abadi MT Condensed Extra Bold" charset="0"/>
                        <a:cs typeface="Abadi MT Condensed Extra Bold" charset="0"/>
                      </a:rPr>
                      <m:t>,</m:t>
                    </m:r>
                    <m:acc>
                      <m:accPr>
                        <m:chr m:val="̃"/>
                        <m:ctrlPr>
                          <a:rPr lang="en-US" altLang="zh-CN" b="1" i="1">
                            <a:solidFill>
                              <a:schemeClr val="tx1"/>
                            </a:solidFill>
                            <a:latin typeface="Cambria Math" charset="0"/>
                            <a:ea typeface="Abadi MT Condensed Extra Bold" charset="0"/>
                            <a:cs typeface="Abadi MT Condensed Extra Bold" charset="0"/>
                          </a:rPr>
                        </m:ctrlPr>
                      </m:accPr>
                      <m:e>
                        <m:r>
                          <a:rPr lang="en-US" altLang="zh-CN" b="1">
                            <a:solidFill>
                              <a:schemeClr val="tx1"/>
                            </a:solidFill>
                            <a:latin typeface="Cambria Math" charset="0"/>
                            <a:ea typeface="Abadi MT Condensed Extra Bold" charset="0"/>
                            <a:cs typeface="Abadi MT Condensed Extra Bold" charset="0"/>
                          </a:rPr>
                          <m:t>𝐲</m:t>
                        </m:r>
                      </m:e>
                    </m:acc>
                  </m:oMath>
                </a14:m>
                <a:r>
                  <a:rPr lang="en-US" altLang="zh-CN" dirty="0" smtClean="0">
                    <a:solidFill>
                      <a:schemeClr val="tx1"/>
                    </a:solidFill>
                    <a:latin typeface="Abadi MT Condensed Extra Bold" charset="0"/>
                    <a:ea typeface="Abadi MT Condensed Extra Bold" charset="0"/>
                    <a:cs typeface="Abadi MT Condensed Extra Bold" charset="0"/>
                  </a:rPr>
                  <a:t>)</a:t>
                </a:r>
                <a:r>
                  <a:rPr lang="zh-CN" altLang="en-US" dirty="0">
                    <a:solidFill>
                      <a:schemeClr val="tx1"/>
                    </a:solidFill>
                    <a:latin typeface="Abadi MT Condensed Extra Bold" charset="0"/>
                    <a:ea typeface="Abadi MT Condensed Extra Bold" charset="0"/>
                    <a:cs typeface="Abadi MT Condensed Extra Bold" charset="0"/>
                  </a:rPr>
                  <a:t> </a:t>
                </a:r>
                <a:r>
                  <a:rPr lang="en-US" altLang="zh-CN" dirty="0" smtClean="0">
                    <a:solidFill>
                      <a:schemeClr val="tx1"/>
                    </a:solidFill>
                    <a:latin typeface="Abadi MT Condensed Extra Bold" charset="0"/>
                    <a:ea typeface="Abadi MT Condensed Extra Bold" charset="0"/>
                    <a:cs typeface="Abadi MT Condensed Extra Bold" charset="0"/>
                  </a:rPr>
                  <a:t>!!</a:t>
                </a:r>
                <a:endParaRPr lang="en-US" dirty="0">
                  <a:solidFill>
                    <a:schemeClr val="tx1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endParaRPr>
              </a:p>
            </p:txBody>
          </p:sp>
        </mc:Choice>
        <mc:Fallback xmlns="">
          <p:sp>
            <p:nvSpPr>
              <p:cNvPr id="12" name="Rounded Rectangular Callout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1780" y="3270355"/>
                <a:ext cx="2043141" cy="903410"/>
              </a:xfrm>
              <a:prstGeom prst="wedgeRoundRectCallout">
                <a:avLst>
                  <a:gd name="adj1" fmla="val -45449"/>
                  <a:gd name="adj2" fmla="val 74668"/>
                  <a:gd name="adj3" fmla="val 16667"/>
                </a:avLst>
              </a:prstGeom>
              <a:blipFill rotWithShape="0">
                <a:blip r:embed="rId5"/>
                <a:stretch>
                  <a:fillRect l="-1780" r="-148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2544" y="3828235"/>
            <a:ext cx="445273" cy="12192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781488" y="4736983"/>
            <a:ext cx="417094" cy="390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II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3699" y="4137224"/>
            <a:ext cx="672238" cy="6722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563" y="4112878"/>
            <a:ext cx="672238" cy="67223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943685" y="2808744"/>
            <a:ext cx="1622295" cy="436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dirty="0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With</a:t>
            </a:r>
            <a:r>
              <a:rPr lang="zh-CN" altLang="en-US" sz="2000" dirty="0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LocBLE</a:t>
            </a:r>
            <a:endParaRPr lang="en-US" sz="2000" dirty="0">
              <a:solidFill>
                <a:schemeClr val="tx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90967" y="2805144"/>
            <a:ext cx="3452717" cy="436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dirty="0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Legacy</a:t>
            </a:r>
            <a:r>
              <a:rPr lang="zh-CN" altLang="en-US" sz="2000" dirty="0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2000" dirty="0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Proximity</a:t>
            </a:r>
            <a:r>
              <a:rPr lang="zh-CN" altLang="en-US" sz="2000" dirty="0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2000" dirty="0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Application</a:t>
            </a:r>
            <a:r>
              <a:rPr lang="mr-IN" altLang="zh-CN" sz="2000" dirty="0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…</a:t>
            </a:r>
            <a:endParaRPr lang="en-US" sz="2000" dirty="0">
              <a:solidFill>
                <a:schemeClr val="tx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167259" y="3176739"/>
            <a:ext cx="489268" cy="481895"/>
            <a:chOff x="6194899" y="4678281"/>
            <a:chExt cx="489268" cy="481895"/>
          </a:xfrm>
        </p:grpSpPr>
        <p:sp>
          <p:nvSpPr>
            <p:cNvPr id="20" name="Rounded Rectangular Callout 19"/>
            <p:cNvSpPr/>
            <p:nvPr/>
          </p:nvSpPr>
          <p:spPr>
            <a:xfrm>
              <a:off x="6194899" y="4689270"/>
              <a:ext cx="489268" cy="470906"/>
            </a:xfrm>
            <a:prstGeom prst="wedgeRoundRectCallout">
              <a:avLst>
                <a:gd name="adj1" fmla="val -13883"/>
                <a:gd name="adj2" fmla="val 72390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98568" y="4678281"/>
              <a:ext cx="480588" cy="48058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7874211" y="4629156"/>
                <a:ext cx="1135038" cy="43166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0" smtClean="0">
                          <a:solidFill>
                            <a:schemeClr val="tx1"/>
                          </a:solidFill>
                          <a:latin typeface="Cambria Math" charset="0"/>
                          <a:ea typeface="Abadi MT Condensed Extra Bold" charset="0"/>
                          <a:cs typeface="Abadi MT Condensed Extra Bold" charset="0"/>
                        </a:rPr>
                        <m:t>(</m:t>
                      </m:r>
                      <m:r>
                        <a:rPr lang="en-US" altLang="zh-CN" sz="2400" b="1" i="0" smtClean="0">
                          <a:solidFill>
                            <a:schemeClr val="tx1"/>
                          </a:solidFill>
                          <a:latin typeface="Cambria Math" charset="0"/>
                          <a:ea typeface="Abadi MT Condensed Extra Bold" charset="0"/>
                          <a:cs typeface="Abadi MT Condensed Extra Bold" charset="0"/>
                        </a:rPr>
                        <m:t>𝐱</m:t>
                      </m:r>
                      <m:r>
                        <a:rPr lang="en-US" altLang="zh-CN" sz="2400" b="1" i="0" smtClean="0">
                          <a:solidFill>
                            <a:schemeClr val="tx1"/>
                          </a:solidFill>
                          <a:latin typeface="Cambria Math" charset="0"/>
                          <a:ea typeface="Abadi MT Condensed Extra Bold" charset="0"/>
                          <a:cs typeface="Abadi MT Condensed Extra Bold" charset="0"/>
                        </a:rPr>
                        <m:t>, </m:t>
                      </m:r>
                      <m:r>
                        <a:rPr lang="en-US" altLang="zh-CN" sz="2400" b="1" i="0" smtClean="0">
                          <a:solidFill>
                            <a:schemeClr val="tx1"/>
                          </a:solidFill>
                          <a:latin typeface="Cambria Math" charset="0"/>
                          <a:ea typeface="Abadi MT Condensed Extra Bold" charset="0"/>
                          <a:cs typeface="Abadi MT Condensed Extra Bold" charset="0"/>
                        </a:rPr>
                        <m:t>𝐲</m:t>
                      </m:r>
                      <m:r>
                        <a:rPr lang="en-US" altLang="zh-CN" sz="2400" b="1" i="0" smtClean="0">
                          <a:solidFill>
                            <a:schemeClr val="tx1"/>
                          </a:solidFill>
                          <a:latin typeface="Cambria Math" charset="0"/>
                          <a:ea typeface="Abadi MT Condensed Extra Bold" charset="0"/>
                          <a:cs typeface="Abadi MT Condensed Extra Bold" charset="0"/>
                        </a:rPr>
                        <m:t>)</m:t>
                      </m:r>
                    </m:oMath>
                  </m:oMathPara>
                </a14:m>
                <a:endParaRPr lang="en-US" sz="2400" b="1" dirty="0">
                  <a:solidFill>
                    <a:schemeClr val="tx1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4211" y="4629156"/>
                <a:ext cx="1135038" cy="431663"/>
              </a:xfrm>
              <a:prstGeom prst="rect">
                <a:avLst/>
              </a:prstGeom>
              <a:blipFill rotWithShape="0">
                <a:blip r:embed="rId8"/>
                <a:stretch>
                  <a:fillRect b="-211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4449599" y="4659320"/>
                <a:ext cx="1135038" cy="43166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0" smtClean="0">
                          <a:solidFill>
                            <a:schemeClr val="tx1"/>
                          </a:solidFill>
                          <a:latin typeface="Cambria Math" charset="0"/>
                          <a:ea typeface="Abadi MT Condensed Extra Bold" charset="0"/>
                          <a:cs typeface="Abadi MT Condensed Extra Bold" charset="0"/>
                        </a:rPr>
                        <m:t>(</m:t>
                      </m:r>
                      <m:r>
                        <a:rPr lang="en-US" altLang="zh-CN" sz="2400" b="1" i="0" smtClean="0">
                          <a:solidFill>
                            <a:schemeClr val="tx1"/>
                          </a:solidFill>
                          <a:latin typeface="Cambria Math" charset="0"/>
                          <a:ea typeface="Abadi MT Condensed Extra Bold" charset="0"/>
                          <a:cs typeface="Abadi MT Condensed Extra Bold" charset="0"/>
                        </a:rPr>
                        <m:t>𝐱</m:t>
                      </m:r>
                      <m:r>
                        <a:rPr lang="en-US" altLang="zh-CN" sz="2400" b="1" i="0" smtClean="0">
                          <a:solidFill>
                            <a:schemeClr val="tx1"/>
                          </a:solidFill>
                          <a:latin typeface="Cambria Math" charset="0"/>
                          <a:ea typeface="Abadi MT Condensed Extra Bold" charset="0"/>
                          <a:cs typeface="Abadi MT Condensed Extra Bold" charset="0"/>
                        </a:rPr>
                        <m:t>, </m:t>
                      </m:r>
                      <m:r>
                        <a:rPr lang="en-US" altLang="zh-CN" sz="2400" b="1" i="0" smtClean="0">
                          <a:solidFill>
                            <a:schemeClr val="tx1"/>
                          </a:solidFill>
                          <a:latin typeface="Cambria Math" charset="0"/>
                          <a:ea typeface="Abadi MT Condensed Extra Bold" charset="0"/>
                          <a:cs typeface="Abadi MT Condensed Extra Bold" charset="0"/>
                        </a:rPr>
                        <m:t>𝐲</m:t>
                      </m:r>
                      <m:r>
                        <a:rPr lang="en-US" altLang="zh-CN" sz="2400" b="1" i="0" smtClean="0">
                          <a:solidFill>
                            <a:schemeClr val="tx1"/>
                          </a:solidFill>
                          <a:latin typeface="Cambria Math" charset="0"/>
                          <a:ea typeface="Abadi MT Condensed Extra Bold" charset="0"/>
                          <a:cs typeface="Abadi MT Condensed Extra Bold" charset="0"/>
                        </a:rPr>
                        <m:t>)</m:t>
                      </m:r>
                    </m:oMath>
                  </m:oMathPara>
                </a14:m>
                <a:endParaRPr lang="en-US" sz="2400" b="1" dirty="0">
                  <a:solidFill>
                    <a:schemeClr val="tx1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9599" y="4659320"/>
                <a:ext cx="1135038" cy="431663"/>
              </a:xfrm>
              <a:prstGeom prst="rect">
                <a:avLst/>
              </a:prstGeom>
              <a:blipFill rotWithShape="0">
                <a:blip r:embed="rId8"/>
                <a:stretch>
                  <a:fillRect b="-211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960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0032114" y="1582933"/>
            <a:ext cx="1743831" cy="2833154"/>
          </a:xfrm>
          <a:prstGeom prst="roundRect">
            <a:avLst>
              <a:gd name="adj" fmla="val 8183"/>
            </a:avLst>
          </a:prstGeom>
          <a:solidFill>
            <a:schemeClr val="bg1">
              <a:alpha val="4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046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322421" y="1582933"/>
            <a:ext cx="2585351" cy="2833154"/>
          </a:xfrm>
          <a:prstGeom prst="roundRect">
            <a:avLst>
              <a:gd name="adj" fmla="val 5928"/>
            </a:avLst>
          </a:prstGeom>
          <a:solidFill>
            <a:schemeClr val="bg1">
              <a:alpha val="4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046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992348" y="1582933"/>
            <a:ext cx="2207300" cy="2833154"/>
          </a:xfrm>
          <a:prstGeom prst="roundRect">
            <a:avLst>
              <a:gd name="adj" fmla="val 8183"/>
            </a:avLst>
          </a:prstGeom>
          <a:solidFill>
            <a:schemeClr val="bg1">
              <a:alpha val="4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046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7338" y="1576031"/>
            <a:ext cx="2192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latin typeface="Adobe Gothic Std B" charset="-127"/>
                <a:ea typeface="Adobe Gothic Std B" charset="-127"/>
                <a:cs typeface="Adobe Gothic Std B" charset="-127"/>
              </a:rPr>
              <a:t>Data</a:t>
            </a:r>
            <a:r>
              <a:rPr lang="zh-CN" altLang="en-US" sz="1600" b="1" dirty="0" smtClean="0">
                <a:latin typeface="Adobe Gothic Std B" charset="-127"/>
                <a:ea typeface="Adobe Gothic Std B" charset="-127"/>
                <a:cs typeface="Adobe Gothic Std B" charset="-127"/>
              </a:rPr>
              <a:t> </a:t>
            </a:r>
            <a:r>
              <a:rPr lang="en-US" altLang="zh-CN" sz="1600" b="1" dirty="0" smtClean="0">
                <a:latin typeface="Adobe Gothic Std B" charset="-127"/>
                <a:ea typeface="Adobe Gothic Std B" charset="-127"/>
                <a:cs typeface="Adobe Gothic Std B" charset="-127"/>
              </a:rPr>
              <a:t>collection</a:t>
            </a:r>
            <a:r>
              <a:rPr lang="zh-CN" altLang="en-US" sz="1600" b="1" dirty="0" smtClean="0">
                <a:latin typeface="Adobe Gothic Std B" charset="-127"/>
                <a:ea typeface="Adobe Gothic Std B" charset="-127"/>
                <a:cs typeface="Adobe Gothic Std B" charset="-127"/>
              </a:rPr>
              <a:t> </a:t>
            </a:r>
            <a:r>
              <a:rPr lang="en-US" altLang="zh-CN" sz="1600" b="1" dirty="0">
                <a:latin typeface="Adobe Gothic Std B" charset="-127"/>
                <a:ea typeface="Adobe Gothic Std B" charset="-127"/>
                <a:cs typeface="Adobe Gothic Std B" charset="-127"/>
              </a:rPr>
              <a:t>l</a:t>
            </a:r>
            <a:r>
              <a:rPr lang="en-US" altLang="zh-CN" sz="1600" b="1" dirty="0" smtClean="0">
                <a:latin typeface="Adobe Gothic Std B" charset="-127"/>
                <a:ea typeface="Adobe Gothic Std B" charset="-127"/>
                <a:cs typeface="Adobe Gothic Std B" charset="-127"/>
              </a:rPr>
              <a:t>ayer</a:t>
            </a:r>
            <a:endParaRPr lang="en-US" sz="1600" b="1" dirty="0">
              <a:latin typeface="Adobe Gothic Std B" charset="-127"/>
              <a:ea typeface="Adobe Gothic Std B" charset="-127"/>
              <a:cs typeface="Adobe Gothic Std B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96050" y="1600168"/>
            <a:ext cx="2673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latin typeface="Adobe Gothic Std B" charset="-127"/>
                <a:ea typeface="Adobe Gothic Std B" charset="-127"/>
                <a:cs typeface="Adobe Gothic Std B" charset="-127"/>
              </a:rPr>
              <a:t>Location</a:t>
            </a:r>
            <a:r>
              <a:rPr lang="zh-CN" altLang="en-US" sz="1600" b="1" dirty="0" smtClean="0">
                <a:latin typeface="Adobe Gothic Std B" charset="-127"/>
                <a:ea typeface="Adobe Gothic Std B" charset="-127"/>
                <a:cs typeface="Adobe Gothic Std B" charset="-127"/>
              </a:rPr>
              <a:t> </a:t>
            </a:r>
            <a:r>
              <a:rPr lang="en-US" altLang="zh-CN" sz="1600" b="1" dirty="0" smtClean="0">
                <a:latin typeface="Adobe Gothic Std B" charset="-127"/>
                <a:ea typeface="Adobe Gothic Std B" charset="-127"/>
                <a:cs typeface="Adobe Gothic Std B" charset="-127"/>
              </a:rPr>
              <a:t>estimation </a:t>
            </a:r>
            <a:r>
              <a:rPr lang="en-US" altLang="zh-CN" sz="1600" b="1" dirty="0">
                <a:latin typeface="Adobe Gothic Std B" charset="-127"/>
                <a:ea typeface="Adobe Gothic Std B" charset="-127"/>
                <a:cs typeface="Adobe Gothic Std B" charset="-127"/>
              </a:rPr>
              <a:t>l</a:t>
            </a:r>
            <a:r>
              <a:rPr lang="en-US" altLang="zh-CN" sz="1600" b="1" dirty="0" smtClean="0">
                <a:latin typeface="Adobe Gothic Std B" charset="-127"/>
                <a:ea typeface="Adobe Gothic Std B" charset="-127"/>
                <a:cs typeface="Adobe Gothic Std B" charset="-127"/>
              </a:rPr>
              <a:t>ayer</a:t>
            </a:r>
            <a:endParaRPr lang="en-US" sz="1600" b="1" dirty="0">
              <a:latin typeface="Adobe Gothic Std B" charset="-127"/>
              <a:ea typeface="Adobe Gothic Std B" charset="-127"/>
              <a:cs typeface="Adobe Gothic Std B" charset="-127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020595" y="2211845"/>
            <a:ext cx="822960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999328" y="3682908"/>
            <a:ext cx="457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476707" y="3093195"/>
            <a:ext cx="0" cy="95381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453856" y="3124074"/>
            <a:ext cx="365760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999329" y="2911068"/>
            <a:ext cx="5486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521405" y="2201898"/>
            <a:ext cx="0" cy="73152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453856" y="4029744"/>
            <a:ext cx="365760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011766" y="1594643"/>
            <a:ext cx="1837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latin typeface="Adobe Gothic Std B" charset="-127"/>
                <a:ea typeface="Adobe Gothic Std B" charset="-127"/>
                <a:cs typeface="Adobe Gothic Std B" charset="-127"/>
              </a:rPr>
              <a:t>Calibration</a:t>
            </a:r>
            <a:r>
              <a:rPr lang="zh-CN" altLang="en-US" sz="1600" b="1" dirty="0" smtClean="0">
                <a:latin typeface="Adobe Gothic Std B" charset="-127"/>
                <a:ea typeface="Adobe Gothic Std B" charset="-127"/>
                <a:cs typeface="Adobe Gothic Std B" charset="-127"/>
              </a:rPr>
              <a:t> </a:t>
            </a:r>
            <a:r>
              <a:rPr lang="en-US" altLang="zh-CN" sz="1600" b="1" dirty="0">
                <a:latin typeface="Adobe Gothic Std B" charset="-127"/>
                <a:ea typeface="Adobe Gothic Std B" charset="-127"/>
                <a:cs typeface="Adobe Gothic Std B" charset="-127"/>
              </a:rPr>
              <a:t>l</a:t>
            </a:r>
            <a:r>
              <a:rPr lang="en-US" sz="1600" b="1" dirty="0" smtClean="0">
                <a:latin typeface="Adobe Gothic Std B" charset="-127"/>
                <a:ea typeface="Adobe Gothic Std B" charset="-127"/>
                <a:cs typeface="Adobe Gothic Std B" charset="-127"/>
              </a:rPr>
              <a:t>ayer</a:t>
            </a:r>
            <a:endParaRPr lang="en-US" sz="1600" b="1" dirty="0">
              <a:latin typeface="Adobe Gothic Std B" charset="-127"/>
              <a:ea typeface="Adobe Gothic Std B" charset="-127"/>
              <a:cs typeface="Adobe Gothic Std B" charset="-127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0178420" y="2760128"/>
            <a:ext cx="1451218" cy="551430"/>
          </a:xfrm>
          <a:prstGeom prst="round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Nodes</a:t>
            </a:r>
            <a:r>
              <a:rPr lang="zh-CN" altLang="en-US" dirty="0" smtClean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</a:rPr>
              <a:t>c</a:t>
            </a:r>
            <a:r>
              <a:rPr lang="en-US" dirty="0" smtClean="0">
                <a:solidFill>
                  <a:schemeClr val="bg1"/>
                </a:solidFill>
              </a:rPr>
              <a:t>lustering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218367" y="3713250"/>
            <a:ext cx="1380731" cy="584872"/>
          </a:xfrm>
          <a:prstGeom prst="round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900" dirty="0" smtClean="0">
                <a:solidFill>
                  <a:schemeClr val="bg1"/>
                </a:solidFill>
              </a:rPr>
              <a:t>Adaptive</a:t>
            </a:r>
            <a:r>
              <a:rPr lang="zh-CN" altLang="en-US" sz="1900" dirty="0" smtClean="0">
                <a:solidFill>
                  <a:schemeClr val="bg1"/>
                </a:solidFill>
              </a:rPr>
              <a:t> </a:t>
            </a:r>
            <a:r>
              <a:rPr lang="en-US" altLang="zh-CN" sz="1900" dirty="0">
                <a:solidFill>
                  <a:schemeClr val="bg1"/>
                </a:solidFill>
              </a:rPr>
              <a:t>c</a:t>
            </a:r>
            <a:r>
              <a:rPr lang="en-US" sz="1900" dirty="0" smtClean="0">
                <a:solidFill>
                  <a:schemeClr val="bg1"/>
                </a:solidFill>
              </a:rPr>
              <a:t>alibration</a:t>
            </a:r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178420" y="1910497"/>
            <a:ext cx="1451218" cy="554089"/>
          </a:xfrm>
          <a:prstGeom prst="round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Is</a:t>
            </a:r>
            <a:r>
              <a:rPr lang="zh-CN" altLang="en-US" dirty="0" smtClean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</a:rPr>
              <a:t>target</a:t>
            </a:r>
            <a:r>
              <a:rPr lang="zh-CN" altLang="en-US" dirty="0" smtClean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</a:rPr>
              <a:t>moving?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8983578" y="3138709"/>
            <a:ext cx="457200" cy="6938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968876" y="2246806"/>
            <a:ext cx="1828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121481" y="2217356"/>
            <a:ext cx="0" cy="914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0904029" y="3311558"/>
            <a:ext cx="4704" cy="401692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0904029" y="2464586"/>
            <a:ext cx="0" cy="308163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9735525" y="3446283"/>
            <a:ext cx="1188720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7819617" y="2784262"/>
            <a:ext cx="1195003" cy="679624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mtClean="0">
                <a:solidFill>
                  <a:schemeClr val="bg1"/>
                </a:solidFill>
              </a:rPr>
              <a:t>Noise</a:t>
            </a:r>
            <a:r>
              <a:rPr lang="zh-CN" altLang="en-US" smtClean="0">
                <a:solidFill>
                  <a:schemeClr val="bg1"/>
                </a:solidFill>
              </a:rPr>
              <a:t> </a:t>
            </a:r>
            <a:r>
              <a:rPr lang="en-US" altLang="zh-CN" smtClean="0">
                <a:solidFill>
                  <a:schemeClr val="bg1"/>
                </a:solidFill>
              </a:rPr>
              <a:t>filtering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 rot="16200000">
            <a:off x="8448961" y="2937815"/>
            <a:ext cx="2339251" cy="381362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Data</a:t>
            </a:r>
            <a:r>
              <a:rPr lang="zh-CN" altLang="en-US" dirty="0" smtClean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</a:rPr>
              <a:t>fusion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8999881" y="4047006"/>
            <a:ext cx="457200" cy="6938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7819617" y="3749482"/>
            <a:ext cx="1190203" cy="548640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 err="1" smtClean="0">
                <a:solidFill>
                  <a:schemeClr val="bg1"/>
                </a:solidFill>
              </a:rPr>
              <a:t>EnvAware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819617" y="1958871"/>
            <a:ext cx="1195003" cy="658655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Motion</a:t>
            </a:r>
            <a:r>
              <a:rPr lang="zh-CN" altLang="en-US" dirty="0" smtClean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</a:rPr>
              <a:t>tracker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267049" y="1959104"/>
            <a:ext cx="1742914" cy="505482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Motion </a:t>
            </a:r>
            <a:r>
              <a:rPr lang="en-US" altLang="zh-CN" dirty="0" smtClean="0">
                <a:solidFill>
                  <a:schemeClr val="bg1"/>
                </a:solidFill>
              </a:rPr>
              <a:t>Sensor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240357" y="3435309"/>
            <a:ext cx="1769606" cy="502920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BLE</a:t>
            </a:r>
            <a:r>
              <a:rPr lang="zh-CN" alt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Scanner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267049" y="2649183"/>
            <a:ext cx="1742914" cy="505482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Magnetometer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847" y="1582190"/>
            <a:ext cx="2414503" cy="116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Background: Proximity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Sensing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App</a:t>
            </a:r>
            <a:endParaRPr lang="en-US" dirty="0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838198" y="4065583"/>
            <a:ext cx="10515601" cy="2344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User’s</a:t>
            </a:r>
            <a:r>
              <a:rPr lang="zh-CN" altLang="en-US" dirty="0" smtClean="0"/>
              <a:t> </a:t>
            </a:r>
            <a:r>
              <a:rPr lang="en-US" altLang="zh-CN" dirty="0" smtClean="0"/>
              <a:t>smartphone</a:t>
            </a:r>
            <a:r>
              <a:rPr lang="zh-CN" altLang="en-US" dirty="0" smtClean="0"/>
              <a:t> </a:t>
            </a:r>
            <a:r>
              <a:rPr lang="en-US" altLang="zh-CN" dirty="0" smtClean="0"/>
              <a:t>can</a:t>
            </a:r>
            <a:r>
              <a:rPr lang="zh-CN" altLang="en-US" dirty="0" smtClean="0"/>
              <a:t> </a:t>
            </a:r>
            <a:r>
              <a:rPr lang="en-US" altLang="zh-CN" dirty="0" smtClean="0"/>
              <a:t>estimate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sz="3200" b="1" dirty="0" smtClean="0"/>
              <a:t>proximity</a:t>
            </a:r>
            <a:r>
              <a:rPr lang="zh-CN" altLang="en-US" sz="3200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neighboring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beacons</a:t>
            </a:r>
            <a:r>
              <a:rPr lang="zh-CN" altLang="en-US" dirty="0" smtClean="0"/>
              <a:t> </a:t>
            </a:r>
            <a:r>
              <a:rPr lang="en-US" altLang="zh-CN" dirty="0" smtClean="0"/>
              <a:t>by</a:t>
            </a:r>
            <a:r>
              <a:rPr lang="zh-CN" altLang="en-US" dirty="0" smtClean="0"/>
              <a:t> </a:t>
            </a:r>
            <a:r>
              <a:rPr lang="en-US" altLang="zh-CN" dirty="0" smtClean="0"/>
              <a:t>analyzing</a:t>
            </a:r>
            <a:r>
              <a:rPr lang="zh-CN" altLang="en-US" dirty="0" smtClean="0"/>
              <a:t> </a:t>
            </a:r>
            <a:r>
              <a:rPr lang="en-US" altLang="zh-CN" b="1" dirty="0" smtClean="0"/>
              <a:t>RSS</a:t>
            </a:r>
            <a:endParaRPr lang="zh-CN" altLang="en-US" dirty="0" smtClean="0"/>
          </a:p>
        </p:txBody>
      </p:sp>
      <p:grpSp>
        <p:nvGrpSpPr>
          <p:cNvPr id="79" name="Group 78"/>
          <p:cNvGrpSpPr/>
          <p:nvPr/>
        </p:nvGrpSpPr>
        <p:grpSpPr>
          <a:xfrm>
            <a:off x="2732043" y="2463373"/>
            <a:ext cx="7903824" cy="1555535"/>
            <a:chOff x="2732043" y="2463373"/>
            <a:chExt cx="7903824" cy="1555535"/>
          </a:xfrm>
        </p:grpSpPr>
        <p:sp>
          <p:nvSpPr>
            <p:cNvPr id="30" name="Merge 29"/>
            <p:cNvSpPr/>
            <p:nvPr/>
          </p:nvSpPr>
          <p:spPr>
            <a:xfrm>
              <a:off x="3207261" y="2568598"/>
              <a:ext cx="642024" cy="290195"/>
            </a:xfrm>
            <a:prstGeom prst="flowChartMerg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3528273" y="3102948"/>
              <a:ext cx="410890" cy="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3925411" y="2860328"/>
              <a:ext cx="1203536" cy="48830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chemeClr val="tx1"/>
                  </a:solidFill>
                </a:rPr>
                <a:t>Band</a:t>
              </a:r>
              <a:r>
                <a:rPr lang="zh-CN" altLang="en-US" dirty="0" smtClean="0">
                  <a:solidFill>
                    <a:schemeClr val="tx1"/>
                  </a:solidFill>
                </a:rPr>
                <a:t> </a:t>
              </a:r>
              <a:r>
                <a:rPr lang="en-US" altLang="zh-CN" dirty="0" smtClean="0">
                  <a:solidFill>
                    <a:schemeClr val="tx1"/>
                  </a:solidFill>
                </a:rPr>
                <a:t>pass</a:t>
              </a:r>
              <a:r>
                <a:rPr lang="zh-CN" altLang="en-US" dirty="0" smtClean="0">
                  <a:solidFill>
                    <a:schemeClr val="tx1"/>
                  </a:solidFill>
                </a:rPr>
                <a:t> </a:t>
              </a:r>
              <a:r>
                <a:rPr lang="en-US" altLang="zh-CN" dirty="0" smtClean="0">
                  <a:solidFill>
                    <a:schemeClr val="tx1"/>
                  </a:solidFill>
                </a:rPr>
                <a:t>filter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3528273" y="2568598"/>
              <a:ext cx="0" cy="534350"/>
            </a:xfrm>
            <a:prstGeom prst="lin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5735213" y="2860328"/>
              <a:ext cx="584236" cy="48830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chemeClr val="tx1"/>
                  </a:solidFill>
                </a:rPr>
                <a:t>AGC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35" name="Straight Arrow Connector 34"/>
            <p:cNvCxnSpPr>
              <a:stCxn id="32" idx="3"/>
              <a:endCxn id="34" idx="1"/>
            </p:cNvCxnSpPr>
            <p:nvPr/>
          </p:nvCxnSpPr>
          <p:spPr>
            <a:xfrm>
              <a:off x="5128947" y="3104483"/>
              <a:ext cx="606266" cy="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34" idx="3"/>
              <a:endCxn id="37" idx="3"/>
            </p:cNvCxnSpPr>
            <p:nvPr/>
          </p:nvCxnSpPr>
          <p:spPr>
            <a:xfrm>
              <a:off x="6319449" y="3104483"/>
              <a:ext cx="580268" cy="807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>
              <a:spLocks noChangeAspect="1"/>
            </p:cNvSpPr>
            <p:nvPr/>
          </p:nvSpPr>
          <p:spPr>
            <a:xfrm rot="2722774">
              <a:off x="6899713" y="2878204"/>
              <a:ext cx="457200" cy="4572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>
              <a:stCxn id="37" idx="0"/>
              <a:endCxn id="37" idx="4"/>
            </p:cNvCxnSpPr>
            <p:nvPr/>
          </p:nvCxnSpPr>
          <p:spPr>
            <a:xfrm flipH="1">
              <a:off x="6965601" y="2946234"/>
              <a:ext cx="325424" cy="321140"/>
            </a:xfrm>
            <a:prstGeom prst="lin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37" idx="2"/>
              <a:endCxn id="37" idx="6"/>
            </p:cNvCxnSpPr>
            <p:nvPr/>
          </p:nvCxnSpPr>
          <p:spPr>
            <a:xfrm>
              <a:off x="6967743" y="2944092"/>
              <a:ext cx="321140" cy="325424"/>
            </a:xfrm>
            <a:prstGeom prst="lin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riangle 39"/>
            <p:cNvSpPr/>
            <p:nvPr/>
          </p:nvSpPr>
          <p:spPr>
            <a:xfrm rot="5400000">
              <a:off x="7775042" y="2775227"/>
              <a:ext cx="632290" cy="646152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1" name="Straight Arrow Connector 40"/>
            <p:cNvCxnSpPr>
              <a:stCxn id="37" idx="7"/>
              <a:endCxn id="40" idx="3"/>
            </p:cNvCxnSpPr>
            <p:nvPr/>
          </p:nvCxnSpPr>
          <p:spPr>
            <a:xfrm flipV="1">
              <a:off x="7356909" y="3098303"/>
              <a:ext cx="411202" cy="10015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6720713" y="3216368"/>
              <a:ext cx="847471" cy="4464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chemeClr val="tx1"/>
                  </a:solidFill>
                </a:rPr>
                <a:t>Mixer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609961" y="2877174"/>
              <a:ext cx="847471" cy="4464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chemeClr val="tx1"/>
                  </a:solidFill>
                </a:rPr>
                <a:t>AMP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44" name="Straight Arrow Connector 43"/>
            <p:cNvCxnSpPr>
              <a:stCxn id="40" idx="0"/>
            </p:cNvCxnSpPr>
            <p:nvPr/>
          </p:nvCxnSpPr>
          <p:spPr>
            <a:xfrm>
              <a:off x="8414263" y="3098303"/>
              <a:ext cx="860931" cy="6583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40" idx="5"/>
            </p:cNvCxnSpPr>
            <p:nvPr/>
          </p:nvCxnSpPr>
          <p:spPr>
            <a:xfrm>
              <a:off x="8091187" y="3256376"/>
              <a:ext cx="6875" cy="341274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/>
            <p:cNvSpPr/>
            <p:nvPr/>
          </p:nvSpPr>
          <p:spPr>
            <a:xfrm>
              <a:off x="7040508" y="3611106"/>
              <a:ext cx="1424889" cy="351850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 smtClean="0">
                  <a:solidFill>
                    <a:schemeClr val="bg1"/>
                  </a:solidFill>
                </a:rPr>
                <a:t>RSS</a:t>
              </a:r>
              <a:r>
                <a:rPr lang="zh-CN" altLang="en-US" dirty="0" smtClean="0">
                  <a:solidFill>
                    <a:schemeClr val="bg1"/>
                  </a:solidFill>
                </a:rPr>
                <a:t> </a:t>
              </a:r>
              <a:r>
                <a:rPr lang="en-US" altLang="zh-CN" dirty="0" smtClean="0">
                  <a:solidFill>
                    <a:schemeClr val="bg1"/>
                  </a:solidFill>
                </a:rPr>
                <a:t>reading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3807679" y="2713563"/>
              <a:ext cx="4753557" cy="1305345"/>
            </a:xfrm>
            <a:prstGeom prst="roundRect">
              <a:avLst>
                <a:gd name="adj" fmla="val 5576"/>
              </a:avLst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9277868" y="2698884"/>
              <a:ext cx="1357999" cy="1291090"/>
            </a:xfrm>
            <a:prstGeom prst="roundRect">
              <a:avLst>
                <a:gd name="adj" fmla="val 9950"/>
              </a:avLst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471727" y="3611106"/>
              <a:ext cx="2212843" cy="3499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 smtClean="0">
                  <a:solidFill>
                    <a:schemeClr val="tx1"/>
                  </a:solidFill>
                </a:rPr>
                <a:t>Analog</a:t>
              </a:r>
              <a:r>
                <a:rPr lang="zh-CN" altLang="en-US" sz="2000" dirty="0" smtClean="0">
                  <a:solidFill>
                    <a:schemeClr val="tx1"/>
                  </a:solidFill>
                </a:rPr>
                <a:t> </a:t>
              </a:r>
              <a:r>
                <a:rPr lang="en-US" altLang="zh-CN" sz="2000" dirty="0" smtClean="0">
                  <a:solidFill>
                    <a:schemeClr val="tx1"/>
                  </a:solidFill>
                </a:rPr>
                <a:t>front</a:t>
              </a:r>
              <a:r>
                <a:rPr lang="zh-CN" altLang="en-US" sz="2000" dirty="0" smtClean="0">
                  <a:solidFill>
                    <a:schemeClr val="tx1"/>
                  </a:solidFill>
                </a:rPr>
                <a:t> </a:t>
              </a:r>
              <a:r>
                <a:rPr lang="en-US" altLang="zh-CN" sz="2000" dirty="0" smtClean="0">
                  <a:solidFill>
                    <a:schemeClr val="tx1"/>
                  </a:solidFill>
                </a:rPr>
                <a:t>end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9442784" y="2929911"/>
              <a:ext cx="902467" cy="8560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 smtClean="0">
                  <a:solidFill>
                    <a:schemeClr val="tx1"/>
                  </a:solidFill>
                </a:rPr>
                <a:t>DSP</a:t>
              </a:r>
              <a:r>
                <a:rPr lang="zh-CN" altLang="en-US" sz="2000" dirty="0" smtClean="0">
                  <a:solidFill>
                    <a:schemeClr val="tx1"/>
                  </a:solidFill>
                </a:rPr>
                <a:t> </a:t>
              </a:r>
              <a:r>
                <a:rPr lang="en-US" altLang="zh-CN" sz="2000" dirty="0" smtClean="0">
                  <a:solidFill>
                    <a:schemeClr val="tx1"/>
                  </a:solidFill>
                </a:rPr>
                <a:t>back</a:t>
              </a:r>
              <a:r>
                <a:rPr lang="zh-CN" altLang="en-US" sz="2000" dirty="0" smtClean="0">
                  <a:solidFill>
                    <a:schemeClr val="tx1"/>
                  </a:solidFill>
                </a:rPr>
                <a:t> </a:t>
              </a:r>
              <a:r>
                <a:rPr lang="en-US" altLang="zh-CN" sz="2000" dirty="0" smtClean="0">
                  <a:solidFill>
                    <a:schemeClr val="tx1"/>
                  </a:solidFill>
                </a:rPr>
                <a:t>end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732043" y="3002025"/>
              <a:ext cx="842538" cy="6434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 smtClean="0">
                  <a:solidFill>
                    <a:schemeClr val="tx1"/>
                  </a:solidFill>
                </a:rPr>
                <a:t>BLE</a:t>
              </a:r>
              <a:r>
                <a:rPr lang="zh-CN" altLang="en-US" sz="2000" dirty="0" smtClean="0">
                  <a:solidFill>
                    <a:schemeClr val="tx1"/>
                  </a:solidFill>
                </a:rPr>
                <a:t> </a:t>
              </a:r>
              <a:r>
                <a:rPr lang="en-US" altLang="zh-CN" sz="2000" dirty="0" smtClean="0">
                  <a:solidFill>
                    <a:schemeClr val="tx1"/>
                  </a:solidFill>
                </a:rPr>
                <a:t>signal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1442" y="2533974"/>
              <a:ext cx="586603" cy="445401"/>
            </a:xfrm>
            <a:prstGeom prst="rect">
              <a:avLst/>
            </a:prstGeom>
          </p:spPr>
        </p:pic>
      </p:grpSp>
      <p:pic>
        <p:nvPicPr>
          <p:cNvPr id="53" name="Picture 5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322" y="1242930"/>
            <a:ext cx="1069655" cy="1069655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1867977" y="1508032"/>
            <a:ext cx="9564151" cy="509929"/>
            <a:chOff x="1867977" y="1508032"/>
            <a:chExt cx="9564151" cy="509929"/>
          </a:xfrm>
        </p:grpSpPr>
        <p:grpSp>
          <p:nvGrpSpPr>
            <p:cNvPr id="11" name="Group 10"/>
            <p:cNvGrpSpPr/>
            <p:nvPr/>
          </p:nvGrpSpPr>
          <p:grpSpPr>
            <a:xfrm>
              <a:off x="3980558" y="1524995"/>
              <a:ext cx="7451570" cy="492966"/>
              <a:chOff x="4196990" y="1308506"/>
              <a:chExt cx="7451570" cy="492966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4196990" y="1308506"/>
                <a:ext cx="1683110" cy="492966"/>
              </a:xfrm>
              <a:prstGeom prst="rect">
                <a:avLst/>
              </a:prstGeom>
              <a:solidFill>
                <a:schemeClr val="accent5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/>
                  <a:t>Preamble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(9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B)</a:t>
                </a:r>
                <a:endParaRPr lang="en-US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880100" y="1308506"/>
                <a:ext cx="2249230" cy="492966"/>
              </a:xfrm>
              <a:prstGeom prst="rect">
                <a:avLst/>
              </a:prstGeom>
              <a:solidFill>
                <a:schemeClr val="accent5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/>
                  <a:t>UUID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(16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B)</a:t>
                </a:r>
                <a:endParaRPr lang="en-US" dirty="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8129330" y="1308506"/>
                <a:ext cx="1270000" cy="492966"/>
              </a:xfrm>
              <a:prstGeom prst="rect">
                <a:avLst/>
              </a:prstGeom>
              <a:solidFill>
                <a:schemeClr val="accent5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/>
                  <a:t>Major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(2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B)</a:t>
                </a:r>
                <a:endParaRPr lang="en-US" dirty="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9399330" y="1308506"/>
                <a:ext cx="1270000" cy="492966"/>
              </a:xfrm>
              <a:prstGeom prst="rect">
                <a:avLst/>
              </a:prstGeom>
              <a:solidFill>
                <a:schemeClr val="accent5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/>
                  <a:t>Minor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(2</a:t>
                </a:r>
                <a:r>
                  <a:rPr lang="zh-CN" altLang="en-US" dirty="0" smtClean="0"/>
                  <a:t> </a:t>
                </a:r>
                <a:r>
                  <a:rPr lang="en-US" altLang="zh-CN" smtClean="0"/>
                  <a:t>B)</a:t>
                </a:r>
                <a:endParaRPr lang="en-US" dirty="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0669330" y="1308506"/>
                <a:ext cx="979230" cy="492966"/>
              </a:xfrm>
              <a:prstGeom prst="rect">
                <a:avLst/>
              </a:prstGeom>
              <a:solidFill>
                <a:schemeClr val="accent5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/>
                  <a:t>TX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(1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B)</a:t>
                </a:r>
                <a:endParaRPr lang="en-US" dirty="0"/>
              </a:p>
            </p:txBody>
          </p:sp>
        </p:grpSp>
        <p:cxnSp>
          <p:nvCxnSpPr>
            <p:cNvPr id="15" name="Straight Arrow Connector 14"/>
            <p:cNvCxnSpPr>
              <a:stCxn id="53" idx="3"/>
              <a:endCxn id="9" idx="1"/>
            </p:cNvCxnSpPr>
            <p:nvPr/>
          </p:nvCxnSpPr>
          <p:spPr>
            <a:xfrm flipV="1">
              <a:off x="1867977" y="1771478"/>
              <a:ext cx="2112581" cy="628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ounded Rectangle 11"/>
            <p:cNvSpPr/>
            <p:nvPr/>
          </p:nvSpPr>
          <p:spPr>
            <a:xfrm>
              <a:off x="2179675" y="1508032"/>
              <a:ext cx="1489183" cy="495893"/>
            </a:xfrm>
            <a:prstGeom prst="roundRect">
              <a:avLst/>
            </a:prstGeom>
            <a:solidFill>
              <a:schemeClr val="accent5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Broadcast</a:t>
              </a:r>
              <a:r>
                <a:rPr lang="zh-CN" altLang="en-US" dirty="0" smtClean="0"/>
                <a:t> </a:t>
              </a:r>
              <a:r>
                <a:rPr lang="en-US" altLang="zh-CN" dirty="0" smtClean="0"/>
                <a:t>periodically</a:t>
              </a:r>
              <a:endParaRPr lang="en-US" dirty="0"/>
            </a:p>
          </p:txBody>
        </p:sp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72" y="2562023"/>
            <a:ext cx="1172689" cy="12773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66123" y="1903245"/>
            <a:ext cx="376745" cy="177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1082122" y="1911280"/>
            <a:ext cx="376745" cy="177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154496" y="2056737"/>
            <a:ext cx="7115999" cy="489144"/>
            <a:chOff x="4154496" y="2056737"/>
            <a:chExt cx="7115999" cy="489144"/>
          </a:xfrm>
        </p:grpSpPr>
        <p:sp>
          <p:nvSpPr>
            <p:cNvPr id="4" name="Rectangle 3"/>
            <p:cNvSpPr/>
            <p:nvPr/>
          </p:nvSpPr>
          <p:spPr>
            <a:xfrm>
              <a:off x="7040508" y="2056737"/>
              <a:ext cx="1336961" cy="489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 smtClean="0">
                  <a:solidFill>
                    <a:schemeClr val="tx1"/>
                  </a:solidFill>
                </a:rPr>
                <a:t>30</a:t>
              </a:r>
              <a:r>
                <a:rPr lang="zh-CN" altLang="en-US" sz="2400" dirty="0" smtClean="0">
                  <a:solidFill>
                    <a:schemeClr val="tx1"/>
                  </a:solidFill>
                </a:rPr>
                <a:t> </a:t>
              </a:r>
              <a:r>
                <a:rPr lang="en-US" altLang="zh-CN" dirty="0" smtClean="0">
                  <a:solidFill>
                    <a:schemeClr val="tx1"/>
                  </a:solidFill>
                </a:rPr>
                <a:t>Bytes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Elbow Connector 5"/>
            <p:cNvCxnSpPr>
              <a:stCxn id="4" idx="1"/>
              <a:endCxn id="8" idx="2"/>
            </p:cNvCxnSpPr>
            <p:nvPr/>
          </p:nvCxnSpPr>
          <p:spPr>
            <a:xfrm rot="10800000">
              <a:off x="4154496" y="2080871"/>
              <a:ext cx="2886012" cy="220439"/>
            </a:xfrm>
            <a:prstGeom prst="bentConnector2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Elbow Connector 54"/>
            <p:cNvCxnSpPr>
              <a:stCxn id="4" idx="3"/>
              <a:endCxn id="54" idx="2"/>
            </p:cNvCxnSpPr>
            <p:nvPr/>
          </p:nvCxnSpPr>
          <p:spPr>
            <a:xfrm flipV="1">
              <a:off x="8377469" y="2088905"/>
              <a:ext cx="2893026" cy="212404"/>
            </a:xfrm>
            <a:prstGeom prst="bentConnector2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366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698" y="1885950"/>
            <a:ext cx="81026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4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4923257" y="-3351324"/>
            <a:ext cx="10332720" cy="10332720"/>
            <a:chOff x="2777812" y="-1420923"/>
            <a:chExt cx="6400800" cy="6400800"/>
          </a:xfrm>
        </p:grpSpPr>
        <p:sp>
          <p:nvSpPr>
            <p:cNvPr id="4" name="Oval 3"/>
            <p:cNvSpPr>
              <a:spLocks noChangeAspect="1"/>
            </p:cNvSpPr>
            <p:nvPr/>
          </p:nvSpPr>
          <p:spPr>
            <a:xfrm>
              <a:off x="2777812" y="-1420923"/>
              <a:ext cx="6400800" cy="6400800"/>
            </a:xfrm>
            <a:prstGeom prst="ellipse">
              <a:avLst/>
            </a:prstGeom>
            <a:solidFill>
              <a:srgbClr val="9DC3E6">
                <a:alpha val="34902"/>
              </a:srgbClr>
            </a:solidFill>
            <a:ln w="38100">
              <a:solidFill>
                <a:schemeClr val="accent1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3813793" y="-401326"/>
              <a:ext cx="4361607" cy="4361607"/>
            </a:xfrm>
            <a:prstGeom prst="ellipse">
              <a:avLst/>
            </a:prstGeom>
            <a:solidFill>
              <a:srgbClr val="5B9BD5">
                <a:alpha val="34902"/>
              </a:srgbClr>
            </a:solidFill>
            <a:ln w="38100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4861613" y="646593"/>
              <a:ext cx="2265770" cy="2265770"/>
            </a:xfrm>
            <a:prstGeom prst="ellipse">
              <a:avLst/>
            </a:prstGeom>
            <a:solidFill>
              <a:srgbClr val="2F5597">
                <a:alpha val="50196"/>
              </a:srgbClr>
            </a:solidFill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954470" y="2132126"/>
              <a:ext cx="951860" cy="2859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dirty="0" smtClean="0"/>
                <a:t>Immediate</a:t>
              </a:r>
              <a:endParaRPr lang="en-US" sz="240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937910" y="2727697"/>
              <a:ext cx="354704" cy="2859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dirty="0"/>
                <a:t>F</a:t>
              </a:r>
              <a:r>
                <a:rPr lang="en-US" altLang="zh-CN" sz="2400" dirty="0" smtClean="0"/>
                <a:t>ar</a:t>
              </a:r>
              <a:endParaRPr lang="en-US" sz="24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947846" y="2388565"/>
              <a:ext cx="490746" cy="2859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dirty="0"/>
                <a:t>N</a:t>
              </a:r>
              <a:r>
                <a:rPr lang="en-US" altLang="zh-CN" sz="2400" dirty="0" smtClean="0"/>
                <a:t>ear</a:t>
              </a:r>
              <a:endParaRPr lang="en-US" sz="24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832563" y="1332283"/>
            <a:ext cx="5764501" cy="2064364"/>
            <a:chOff x="563144" y="1498472"/>
            <a:chExt cx="5764501" cy="206436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65331" y="1498472"/>
              <a:ext cx="962314" cy="96231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9198" y="2077083"/>
              <a:ext cx="437030" cy="61819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12751" y="2472236"/>
              <a:ext cx="437030" cy="61819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144" y="2944641"/>
              <a:ext cx="437030" cy="61819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Background: Proximity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Sensing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App</a:t>
            </a:r>
            <a:endParaRPr lang="en-US" dirty="0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838198" y="4065583"/>
            <a:ext cx="10515601" cy="2344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User’s</a:t>
            </a:r>
            <a:r>
              <a:rPr lang="zh-CN" altLang="en-US" dirty="0" smtClean="0"/>
              <a:t> </a:t>
            </a:r>
            <a:r>
              <a:rPr lang="en-US" altLang="zh-CN" dirty="0" smtClean="0"/>
              <a:t>smartphone</a:t>
            </a:r>
            <a:r>
              <a:rPr lang="zh-CN" altLang="en-US" dirty="0" smtClean="0"/>
              <a:t> </a:t>
            </a:r>
            <a:r>
              <a:rPr lang="en-US" altLang="zh-CN" dirty="0" smtClean="0"/>
              <a:t>can</a:t>
            </a:r>
            <a:r>
              <a:rPr lang="zh-CN" altLang="en-US" dirty="0" smtClean="0"/>
              <a:t> </a:t>
            </a:r>
            <a:r>
              <a:rPr lang="en-US" altLang="zh-CN" dirty="0" smtClean="0"/>
              <a:t>estimate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sz="3200" b="1" dirty="0" smtClean="0"/>
              <a:t>proximity</a:t>
            </a:r>
            <a:r>
              <a:rPr lang="zh-CN" altLang="en-US" sz="3200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neighboring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beacons</a:t>
            </a:r>
            <a:r>
              <a:rPr lang="zh-CN" altLang="en-US" dirty="0" smtClean="0"/>
              <a:t> </a:t>
            </a:r>
            <a:r>
              <a:rPr lang="en-US" altLang="zh-CN" dirty="0" smtClean="0"/>
              <a:t>by</a:t>
            </a:r>
            <a:r>
              <a:rPr lang="zh-CN" altLang="en-US" dirty="0" smtClean="0"/>
              <a:t> </a:t>
            </a:r>
            <a:r>
              <a:rPr lang="en-US" altLang="zh-CN" dirty="0" smtClean="0"/>
              <a:t>analyzing</a:t>
            </a:r>
            <a:r>
              <a:rPr lang="zh-CN" altLang="en-US" dirty="0" smtClean="0"/>
              <a:t> </a:t>
            </a:r>
            <a:r>
              <a:rPr lang="en-US" altLang="zh-CN" b="1" dirty="0" smtClean="0"/>
              <a:t>RSS</a:t>
            </a:r>
            <a:r>
              <a:rPr lang="zh-CN" altLang="en-US" b="1" dirty="0" smtClean="0"/>
              <a:t> </a:t>
            </a:r>
            <a:endParaRPr lang="en-US" altLang="zh-CN" b="1" dirty="0" smtClean="0"/>
          </a:p>
          <a:p>
            <a:r>
              <a:rPr lang="en-US" altLang="zh-CN" dirty="0" smtClean="0"/>
              <a:t>Provide</a:t>
            </a:r>
            <a:r>
              <a:rPr lang="zh-CN" altLang="en-US" dirty="0" smtClean="0"/>
              <a:t> </a:t>
            </a:r>
            <a:r>
              <a:rPr lang="en-US" altLang="zh-CN" dirty="0" smtClean="0"/>
              <a:t>rough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proximity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information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surrounding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beacons</a:t>
            </a:r>
            <a:endParaRPr lang="zh-CN" altLang="en-US" dirty="0" smtClean="0"/>
          </a:p>
          <a:p>
            <a:pPr lvl="1"/>
            <a:r>
              <a:rPr lang="en-US" altLang="zh-CN" dirty="0" smtClean="0"/>
              <a:t>E.g.,</a:t>
            </a:r>
            <a:r>
              <a:rPr lang="zh-CN" altLang="en-US" dirty="0" smtClean="0"/>
              <a:t> </a:t>
            </a:r>
            <a:r>
              <a:rPr lang="en-US" altLang="zh-CN" b="1" i="1" dirty="0" smtClean="0"/>
              <a:t>immediate</a:t>
            </a:r>
            <a:r>
              <a:rPr lang="en-US" altLang="zh-CN" dirty="0" smtClean="0"/>
              <a:t>,</a:t>
            </a:r>
            <a:r>
              <a:rPr lang="zh-CN" altLang="en-US" dirty="0" smtClean="0"/>
              <a:t> </a:t>
            </a:r>
            <a:r>
              <a:rPr lang="en-US" altLang="zh-CN" b="1" i="1" dirty="0" smtClean="0"/>
              <a:t>near</a:t>
            </a:r>
            <a:r>
              <a:rPr lang="en-US" altLang="zh-CN" dirty="0" smtClean="0"/>
              <a:t>,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b="1" i="1" dirty="0" smtClean="0"/>
              <a:t>far</a:t>
            </a:r>
            <a:endParaRPr lang="zh-CN" altLang="en-US" b="1" i="1" dirty="0" smtClean="0"/>
          </a:p>
          <a:p>
            <a:pPr marL="457200" lvl="1" indent="0">
              <a:buNone/>
            </a:pPr>
            <a:endParaRPr lang="zh-CN" altLang="en-US" dirty="0" smtClean="0"/>
          </a:p>
          <a:p>
            <a:pPr lvl="1"/>
            <a:endParaRPr lang="zh-CN" altLang="en-US" dirty="0" smtClean="0"/>
          </a:p>
          <a:p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8197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Background: Proximity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Sensing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App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888919" y="1614378"/>
            <a:ext cx="3452717" cy="2335886"/>
            <a:chOff x="2490967" y="2805144"/>
            <a:chExt cx="3452717" cy="2335886"/>
          </a:xfrm>
        </p:grpSpPr>
        <p:sp>
          <p:nvSpPr>
            <p:cNvPr id="15" name="Rectangle 14"/>
            <p:cNvSpPr/>
            <p:nvPr/>
          </p:nvSpPr>
          <p:spPr>
            <a:xfrm>
              <a:off x="2490968" y="2806614"/>
              <a:ext cx="3263199" cy="23344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82104" y="4173765"/>
              <a:ext cx="576602" cy="576602"/>
            </a:xfrm>
            <a:prstGeom prst="rect">
              <a:avLst/>
            </a:prstGeom>
          </p:spPr>
        </p:pic>
        <p:sp>
          <p:nvSpPr>
            <p:cNvPr id="17" name="Rounded Rectangular Callout 16"/>
            <p:cNvSpPr/>
            <p:nvPr/>
          </p:nvSpPr>
          <p:spPr>
            <a:xfrm>
              <a:off x="3688045" y="3269725"/>
              <a:ext cx="1804237" cy="890656"/>
            </a:xfrm>
            <a:prstGeom prst="wedgeRoundRectCallout">
              <a:avLst>
                <a:gd name="adj1" fmla="val -54340"/>
                <a:gd name="adj2" fmla="val 74668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chemeClr val="tx1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YOUR</a:t>
              </a:r>
              <a:r>
                <a:rPr lang="zh-CN" altLang="en-US" dirty="0" smtClean="0">
                  <a:solidFill>
                    <a:schemeClr val="tx1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</a:t>
              </a:r>
              <a:r>
                <a:rPr lang="en-US" altLang="zh-CN" dirty="0" smtClean="0">
                  <a:solidFill>
                    <a:schemeClr val="tx1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ITEM</a:t>
              </a:r>
              <a:r>
                <a:rPr lang="zh-CN" altLang="en-US" dirty="0" smtClean="0">
                  <a:solidFill>
                    <a:schemeClr val="tx1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</a:t>
              </a:r>
              <a:r>
                <a:rPr lang="en-US" altLang="zh-CN" dirty="0" smtClean="0">
                  <a:solidFill>
                    <a:schemeClr val="tx1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IS</a:t>
              </a:r>
              <a:r>
                <a:rPr lang="zh-CN" altLang="en-US" dirty="0" smtClean="0">
                  <a:solidFill>
                    <a:schemeClr val="tx1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</a:t>
              </a:r>
              <a:r>
                <a:rPr lang="en-US" altLang="zh-CN" dirty="0" smtClean="0">
                  <a:solidFill>
                    <a:schemeClr val="tx1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“NEAR”</a:t>
              </a:r>
              <a:r>
                <a:rPr lang="zh-CN" altLang="en-US" dirty="0" smtClean="0">
                  <a:solidFill>
                    <a:schemeClr val="tx1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</a:t>
              </a:r>
              <a:r>
                <a:rPr lang="en-US" altLang="zh-CN" dirty="0" smtClean="0">
                  <a:solidFill>
                    <a:schemeClr val="tx1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!</a:t>
              </a:r>
              <a:endParaRPr lang="zh-CN" altLang="en-US" dirty="0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3561" y="3841619"/>
              <a:ext cx="445273" cy="12192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3561" y="3164551"/>
              <a:ext cx="657087" cy="657087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5338080" y="4750367"/>
              <a:ext cx="417094" cy="3906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chemeClr val="tx1"/>
                  </a:solidFill>
                </a:rPr>
                <a:t>I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3699" y="4137224"/>
              <a:ext cx="672238" cy="672238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2490967" y="2805144"/>
              <a:ext cx="3452717" cy="4363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2000" dirty="0" smtClean="0">
                  <a:solidFill>
                    <a:schemeClr val="tx1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Legacy</a:t>
              </a:r>
              <a:r>
                <a:rPr lang="zh-CN" altLang="en-US" sz="2000" dirty="0" smtClean="0">
                  <a:solidFill>
                    <a:schemeClr val="tx1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</a:t>
              </a:r>
              <a:r>
                <a:rPr lang="en-US" altLang="zh-CN" sz="2000" dirty="0" smtClean="0">
                  <a:solidFill>
                    <a:schemeClr val="tx1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Proximity</a:t>
              </a:r>
              <a:r>
                <a:rPr lang="zh-CN" altLang="en-US" sz="2000" dirty="0" smtClean="0">
                  <a:solidFill>
                    <a:schemeClr val="tx1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</a:t>
              </a:r>
              <a:r>
                <a:rPr lang="en-US" altLang="zh-CN" sz="2000" dirty="0" smtClean="0">
                  <a:solidFill>
                    <a:schemeClr val="tx1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Application</a:t>
              </a:r>
              <a:r>
                <a:rPr lang="mr-IN" altLang="zh-CN" sz="2000" dirty="0" smtClean="0">
                  <a:solidFill>
                    <a:schemeClr val="tx1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…</a:t>
              </a:r>
              <a:endParaRPr lang="en-US" sz="2000" dirty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/>
                <p:cNvSpPr/>
                <p:nvPr/>
              </p:nvSpPr>
              <p:spPr>
                <a:xfrm>
                  <a:off x="4449599" y="4659320"/>
                  <a:ext cx="1135038" cy="43166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1" i="0" smtClean="0">
                            <a:solidFill>
                              <a:schemeClr val="tx1"/>
                            </a:solidFill>
                            <a:latin typeface="Cambria Math" charset="0"/>
                            <a:ea typeface="Abadi MT Condensed Extra Bold" charset="0"/>
                            <a:cs typeface="Abadi MT Condensed Extra Bold" charset="0"/>
                          </a:rPr>
                          <m:t>(</m:t>
                        </m:r>
                        <m:r>
                          <a:rPr lang="en-US" altLang="zh-CN" sz="2400" b="1" i="0" smtClean="0">
                            <a:solidFill>
                              <a:schemeClr val="tx1"/>
                            </a:solidFill>
                            <a:latin typeface="Cambria Math" charset="0"/>
                            <a:ea typeface="Abadi MT Condensed Extra Bold" charset="0"/>
                            <a:cs typeface="Abadi MT Condensed Extra Bold" charset="0"/>
                          </a:rPr>
                          <m:t>𝐱</m:t>
                        </m:r>
                        <m:r>
                          <a:rPr lang="en-US" altLang="zh-CN" sz="2400" b="1" i="0" smtClean="0">
                            <a:solidFill>
                              <a:schemeClr val="tx1"/>
                            </a:solidFill>
                            <a:latin typeface="Cambria Math" charset="0"/>
                            <a:ea typeface="Abadi MT Condensed Extra Bold" charset="0"/>
                            <a:cs typeface="Abadi MT Condensed Extra Bold" charset="0"/>
                          </a:rPr>
                          <m:t>, </m:t>
                        </m:r>
                        <m:r>
                          <a:rPr lang="en-US" altLang="zh-CN" sz="2400" b="1" i="0" smtClean="0">
                            <a:solidFill>
                              <a:schemeClr val="tx1"/>
                            </a:solidFill>
                            <a:latin typeface="Cambria Math" charset="0"/>
                            <a:ea typeface="Abadi MT Condensed Extra Bold" charset="0"/>
                            <a:cs typeface="Abadi MT Condensed Extra Bold" charset="0"/>
                          </a:rPr>
                          <m:t>𝐲</m:t>
                        </m:r>
                        <m:r>
                          <a:rPr lang="en-US" altLang="zh-CN" sz="2400" b="1" i="0" smtClean="0">
                            <a:solidFill>
                              <a:schemeClr val="tx1"/>
                            </a:solidFill>
                            <a:latin typeface="Cambria Math" charset="0"/>
                            <a:ea typeface="Abadi MT Condensed Extra Bold" charset="0"/>
                            <a:cs typeface="Abadi MT Condensed Extra Bold" charset="0"/>
                          </a:rPr>
                          <m:t>)</m:t>
                        </m:r>
                      </m:oMath>
                    </m:oMathPara>
                  </a14:m>
                  <a:endParaRPr lang="en-US" sz="2400" b="1" dirty="0">
                    <a:solidFill>
                      <a:schemeClr val="tx1"/>
                    </a:solidFill>
                    <a:latin typeface="Abadi MT Condensed Extra Bold" charset="0"/>
                    <a:ea typeface="Abadi MT Condensed Extra Bold" charset="0"/>
                    <a:cs typeface="Abadi MT Condensed Extra Bold" charset="0"/>
                  </a:endParaRPr>
                </a:p>
              </p:txBody>
            </p:sp>
          </mc:Choice>
          <mc:Fallback xmlns="">
            <p:sp>
              <p:nvSpPr>
                <p:cNvPr id="37" name="Rectangle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9599" y="4659320"/>
                  <a:ext cx="1135038" cy="431663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2142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8" name="Content Placeholder 2"/>
          <p:cNvSpPr>
            <a:spLocks noGrp="1"/>
          </p:cNvSpPr>
          <p:nvPr>
            <p:ph idx="1"/>
          </p:nvPr>
        </p:nvSpPr>
        <p:spPr>
          <a:xfrm>
            <a:off x="838198" y="4065583"/>
            <a:ext cx="10515601" cy="2344941"/>
          </a:xfrm>
        </p:spPr>
        <p:txBody>
          <a:bodyPr/>
          <a:lstStyle/>
          <a:p>
            <a:r>
              <a:rPr lang="en-US" altLang="zh-CN" dirty="0" smtClean="0"/>
              <a:t>User’s</a:t>
            </a:r>
            <a:r>
              <a:rPr lang="zh-CN" altLang="en-US" dirty="0" smtClean="0"/>
              <a:t> </a:t>
            </a:r>
            <a:r>
              <a:rPr lang="en-US" altLang="zh-CN" dirty="0" smtClean="0"/>
              <a:t>smartphone</a:t>
            </a:r>
            <a:r>
              <a:rPr lang="zh-CN" altLang="en-US" dirty="0" smtClean="0"/>
              <a:t> </a:t>
            </a:r>
            <a:r>
              <a:rPr lang="en-US" altLang="zh-CN" dirty="0" smtClean="0"/>
              <a:t>can</a:t>
            </a:r>
            <a:r>
              <a:rPr lang="zh-CN" altLang="en-US" dirty="0" smtClean="0"/>
              <a:t> </a:t>
            </a:r>
            <a:r>
              <a:rPr lang="en-US" altLang="zh-CN" dirty="0" smtClean="0"/>
              <a:t>estimate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sz="3200" b="1" dirty="0" smtClean="0"/>
              <a:t>proximity</a:t>
            </a:r>
            <a:r>
              <a:rPr lang="zh-CN" altLang="en-US" sz="3200" dirty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neighboring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beacons</a:t>
            </a:r>
            <a:r>
              <a:rPr lang="zh-CN" altLang="en-US" dirty="0" smtClean="0"/>
              <a:t> </a:t>
            </a:r>
            <a:r>
              <a:rPr lang="en-US" altLang="zh-CN" dirty="0" smtClean="0"/>
              <a:t>by</a:t>
            </a:r>
            <a:r>
              <a:rPr lang="zh-CN" altLang="en-US" dirty="0" smtClean="0"/>
              <a:t> </a:t>
            </a:r>
            <a:r>
              <a:rPr lang="en-US" altLang="zh-CN" dirty="0" smtClean="0"/>
              <a:t>analyzing</a:t>
            </a:r>
            <a:r>
              <a:rPr lang="zh-CN" altLang="en-US" dirty="0" smtClean="0"/>
              <a:t> </a:t>
            </a:r>
            <a:r>
              <a:rPr lang="en-US" altLang="zh-CN" b="1" dirty="0" smtClean="0"/>
              <a:t>RSS</a:t>
            </a:r>
            <a:endParaRPr lang="zh-CN" altLang="en-US" b="1" dirty="0" smtClean="0"/>
          </a:p>
          <a:p>
            <a:r>
              <a:rPr lang="en-US" altLang="zh-CN" dirty="0"/>
              <a:t>Provide</a:t>
            </a:r>
            <a:r>
              <a:rPr lang="zh-CN" altLang="en-US" dirty="0"/>
              <a:t> </a:t>
            </a:r>
            <a:r>
              <a:rPr lang="en-US" altLang="zh-CN" dirty="0"/>
              <a:t>rough</a:t>
            </a:r>
            <a:r>
              <a:rPr lang="zh-CN" altLang="en-US" dirty="0"/>
              <a:t> </a:t>
            </a:r>
            <a:r>
              <a:rPr lang="en-US" altLang="zh-CN" dirty="0"/>
              <a:t>proximity</a:t>
            </a:r>
            <a:r>
              <a:rPr lang="zh-CN" altLang="en-US" dirty="0"/>
              <a:t> </a:t>
            </a:r>
            <a:r>
              <a:rPr lang="en-US" altLang="zh-CN" dirty="0"/>
              <a:t>information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surrounding</a:t>
            </a:r>
            <a:r>
              <a:rPr lang="zh-CN" altLang="en-US" dirty="0"/>
              <a:t> </a:t>
            </a:r>
            <a:r>
              <a:rPr lang="en-US" altLang="zh-CN" dirty="0"/>
              <a:t>beacons</a:t>
            </a:r>
            <a:endParaRPr lang="zh-CN" altLang="en-US" dirty="0"/>
          </a:p>
          <a:p>
            <a:pPr lvl="1"/>
            <a:r>
              <a:rPr lang="en-US" altLang="zh-CN" dirty="0"/>
              <a:t>E.g.,</a:t>
            </a:r>
            <a:r>
              <a:rPr lang="zh-CN" altLang="en-US" dirty="0"/>
              <a:t> </a:t>
            </a:r>
            <a:r>
              <a:rPr lang="en-US" altLang="zh-CN" b="1" i="1" dirty="0"/>
              <a:t>immediate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b="1" i="1" dirty="0"/>
              <a:t>near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b="1" i="1" dirty="0" smtClean="0"/>
              <a:t>far</a:t>
            </a:r>
            <a:endParaRPr lang="zh-CN" altLang="en-US" b="1" i="1" dirty="0" smtClean="0"/>
          </a:p>
          <a:p>
            <a:r>
              <a:rPr lang="en-US" altLang="zh-CN" dirty="0" smtClean="0"/>
              <a:t>Usability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limited</a:t>
            </a:r>
            <a:r>
              <a:rPr lang="zh-CN" altLang="en-US" dirty="0" smtClean="0"/>
              <a:t> </a:t>
            </a:r>
            <a:r>
              <a:rPr lang="mr-IN" altLang="zh-CN" dirty="0" smtClean="0"/>
              <a:t>–</a:t>
            </a:r>
            <a:r>
              <a:rPr lang="zh-CN" altLang="en-US" dirty="0" smtClean="0"/>
              <a:t> </a:t>
            </a:r>
            <a:r>
              <a:rPr lang="en-US" altLang="zh-CN" dirty="0" smtClean="0"/>
              <a:t>only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proximity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information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provided</a:t>
            </a:r>
            <a:endParaRPr lang="zh-CN" altLang="en-US" dirty="0" smtClean="0"/>
          </a:p>
          <a:p>
            <a:pPr lvl="1"/>
            <a:endParaRPr lang="zh-CN" altLang="en-US" dirty="0" smtClean="0"/>
          </a:p>
          <a:p>
            <a:endParaRPr lang="zh-CN" altLang="en-US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6244777" y="1615848"/>
            <a:ext cx="3288631" cy="2334416"/>
            <a:chOff x="6244777" y="1615848"/>
            <a:chExt cx="3288631" cy="2334416"/>
          </a:xfrm>
        </p:grpSpPr>
        <p:grpSp>
          <p:nvGrpSpPr>
            <p:cNvPr id="6" name="Group 5"/>
            <p:cNvGrpSpPr/>
            <p:nvPr/>
          </p:nvGrpSpPr>
          <p:grpSpPr>
            <a:xfrm>
              <a:off x="6244777" y="1615848"/>
              <a:ext cx="3288631" cy="2334416"/>
              <a:chOff x="5909951" y="2793230"/>
              <a:chExt cx="3288631" cy="2334416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5909951" y="2793230"/>
                <a:ext cx="3286618" cy="23344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01087" y="4160381"/>
                <a:ext cx="576602" cy="576602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Rounded Rectangular Callout 25"/>
                  <p:cNvSpPr/>
                  <p:nvPr/>
                </p:nvSpPr>
                <p:spPr>
                  <a:xfrm>
                    <a:off x="6851780" y="3270355"/>
                    <a:ext cx="2043141" cy="903410"/>
                  </a:xfrm>
                  <a:prstGeom prst="wedgeRoundRectCallout">
                    <a:avLst>
                      <a:gd name="adj1" fmla="val -45449"/>
                      <a:gd name="adj2" fmla="val 74668"/>
                      <a:gd name="adj3" fmla="val 16667"/>
                    </a:avLst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 dirty="0" smtClean="0">
                        <a:solidFill>
                          <a:schemeClr val="tx1"/>
                        </a:solidFill>
                        <a:latin typeface="Abadi MT Condensed Extra Bold" charset="0"/>
                        <a:ea typeface="Abadi MT Condensed Extra Bold" charset="0"/>
                        <a:cs typeface="Abadi MT Condensed Extra Bold" charset="0"/>
                      </a:rPr>
                      <a:t>YOUR</a:t>
                    </a:r>
                    <a:r>
                      <a:rPr lang="zh-CN" altLang="en-US" dirty="0" smtClean="0">
                        <a:solidFill>
                          <a:schemeClr val="tx1"/>
                        </a:solidFill>
                        <a:latin typeface="Abadi MT Condensed Extra Bold" charset="0"/>
                        <a:ea typeface="Abadi MT Condensed Extra Bold" charset="0"/>
                        <a:cs typeface="Abadi MT Condensed Extra Bold" charset="0"/>
                      </a:rPr>
                      <a:t> </a:t>
                    </a:r>
                    <a:r>
                      <a:rPr lang="en-US" altLang="zh-CN" dirty="0" smtClean="0">
                        <a:solidFill>
                          <a:schemeClr val="tx1"/>
                        </a:solidFill>
                        <a:latin typeface="Abadi MT Condensed Extra Bold" charset="0"/>
                        <a:ea typeface="Abadi MT Condensed Extra Bold" charset="0"/>
                        <a:cs typeface="Abadi MT Condensed Extra Bold" charset="0"/>
                      </a:rPr>
                      <a:t>ITEM’s</a:t>
                    </a:r>
                    <a:r>
                      <a:rPr lang="zh-CN" altLang="en-US" dirty="0" smtClean="0">
                        <a:solidFill>
                          <a:schemeClr val="tx1"/>
                        </a:solidFill>
                        <a:latin typeface="Abadi MT Condensed Extra Bold" charset="0"/>
                        <a:ea typeface="Abadi MT Condensed Extra Bold" charset="0"/>
                        <a:cs typeface="Abadi MT Condensed Extra Bold" charset="0"/>
                      </a:rPr>
                      <a:t>  </a:t>
                    </a:r>
                    <a:r>
                      <a:rPr lang="en-US" altLang="zh-CN" dirty="0" smtClean="0">
                        <a:solidFill>
                          <a:schemeClr val="tx1"/>
                        </a:solidFill>
                        <a:latin typeface="Abadi MT Condensed Extra Bold" charset="0"/>
                        <a:ea typeface="Abadi MT Condensed Extra Bold" charset="0"/>
                        <a:cs typeface="Abadi MT Condensed Extra Bold" charset="0"/>
                      </a:rPr>
                      <a:t>POSITION</a:t>
                    </a:r>
                    <a:r>
                      <a:rPr lang="zh-CN" altLang="en-US" dirty="0" smtClean="0">
                        <a:solidFill>
                          <a:schemeClr val="tx1"/>
                        </a:solidFill>
                        <a:latin typeface="Abadi MT Condensed Extra Bold" charset="0"/>
                        <a:ea typeface="Abadi MT Condensed Extra Bold" charset="0"/>
                        <a:cs typeface="Abadi MT Condensed Extra Bold" charset="0"/>
                      </a:rPr>
                      <a:t> </a:t>
                    </a:r>
                    <a:r>
                      <a:rPr lang="en-US" altLang="zh-CN" dirty="0" smtClean="0">
                        <a:solidFill>
                          <a:schemeClr val="tx1"/>
                        </a:solidFill>
                        <a:latin typeface="Abadi MT Condensed Extra Bold" charset="0"/>
                        <a:ea typeface="Abadi MT Condensed Extra Bold" charset="0"/>
                        <a:cs typeface="Abadi MT Condensed Extra Bold" charset="0"/>
                      </a:rPr>
                      <a:t>IS</a:t>
                    </a:r>
                    <a:r>
                      <a:rPr lang="zh-CN" altLang="en-US" dirty="0" smtClean="0">
                        <a:solidFill>
                          <a:schemeClr val="tx1"/>
                        </a:solidFill>
                        <a:latin typeface="Abadi MT Condensed Extra Bold" charset="0"/>
                        <a:ea typeface="Abadi MT Condensed Extra Bold" charset="0"/>
                        <a:cs typeface="Abadi MT Condensed Extra Bold" charset="0"/>
                      </a:rPr>
                      <a:t> </a:t>
                    </a:r>
                    <a:r>
                      <a:rPr lang="en-US" altLang="zh-CN" dirty="0">
                        <a:solidFill>
                          <a:schemeClr val="tx1"/>
                        </a:solidFill>
                        <a:latin typeface="Abadi MT Condensed Extra Bold" charset="0"/>
                        <a:ea typeface="Abadi MT Condensed Extra Bold" charset="0"/>
                        <a:cs typeface="Abadi MT Condensed Extra Bold" charset="0"/>
                      </a:rPr>
                      <a:t>(</a:t>
                    </a:r>
                    <a14:m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en-US" altLang="zh-CN" b="1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Abadi MT Condensed Extra Bold" charset="0"/>
                                <a:cs typeface="Abadi MT Condensed Extra Bold" charset="0"/>
                              </a:rPr>
                            </m:ctrlPr>
                          </m:accPr>
                          <m:e>
                            <m:r>
                              <a:rPr lang="en-US" altLang="zh-CN" b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Abadi MT Condensed Extra Bold" charset="0"/>
                                <a:cs typeface="Abadi MT Condensed Extra Bold" charset="0"/>
                              </a:rPr>
                              <m:t>𝐱</m:t>
                            </m:r>
                          </m:e>
                        </m:acc>
                        <m:r>
                          <a:rPr lang="en-US" altLang="zh-CN" b="1">
                            <a:solidFill>
                              <a:schemeClr val="tx1"/>
                            </a:solidFill>
                            <a:latin typeface="Cambria Math" charset="0"/>
                            <a:ea typeface="Abadi MT Condensed Extra Bold" charset="0"/>
                            <a:cs typeface="Abadi MT Condensed Extra Bold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en-US" altLang="zh-CN" b="1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Abadi MT Condensed Extra Bold" charset="0"/>
                                <a:cs typeface="Abadi MT Condensed Extra Bold" charset="0"/>
                              </a:rPr>
                            </m:ctrlPr>
                          </m:accPr>
                          <m:e>
                            <m:r>
                              <a:rPr lang="en-US" altLang="zh-CN" b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Abadi MT Condensed Extra Bold" charset="0"/>
                                <a:cs typeface="Abadi MT Condensed Extra Bold" charset="0"/>
                              </a:rPr>
                              <m:t>𝐲</m:t>
                            </m:r>
                          </m:e>
                        </m:acc>
                      </m:oMath>
                    </a14:m>
                    <a:r>
                      <a:rPr lang="en-US" altLang="zh-CN" dirty="0" smtClean="0">
                        <a:solidFill>
                          <a:schemeClr val="tx1"/>
                        </a:solidFill>
                        <a:latin typeface="Abadi MT Condensed Extra Bold" charset="0"/>
                        <a:ea typeface="Abadi MT Condensed Extra Bold" charset="0"/>
                        <a:cs typeface="Abadi MT Condensed Extra Bold" charset="0"/>
                      </a:rPr>
                      <a:t>)</a:t>
                    </a:r>
                    <a:r>
                      <a:rPr lang="zh-CN" altLang="en-US" dirty="0">
                        <a:solidFill>
                          <a:schemeClr val="tx1"/>
                        </a:solidFill>
                        <a:latin typeface="Abadi MT Condensed Extra Bold" charset="0"/>
                        <a:ea typeface="Abadi MT Condensed Extra Bold" charset="0"/>
                        <a:cs typeface="Abadi MT Condensed Extra Bold" charset="0"/>
                      </a:rPr>
                      <a:t> </a:t>
                    </a:r>
                    <a:r>
                      <a:rPr lang="en-US" altLang="zh-CN" dirty="0" smtClean="0">
                        <a:solidFill>
                          <a:schemeClr val="tx1"/>
                        </a:solidFill>
                        <a:latin typeface="Abadi MT Condensed Extra Bold" charset="0"/>
                        <a:ea typeface="Abadi MT Condensed Extra Bold" charset="0"/>
                        <a:cs typeface="Abadi MT Condensed Extra Bold" charset="0"/>
                      </a:rPr>
                      <a:t>!!</a:t>
                    </a:r>
                    <a:endParaRPr lang="en-US" dirty="0">
                      <a:solidFill>
                        <a:schemeClr val="tx1"/>
                      </a:solidFill>
                      <a:latin typeface="Abadi MT Condensed Extra Bold" charset="0"/>
                      <a:ea typeface="Abadi MT Condensed Extra Bold" charset="0"/>
                      <a:cs typeface="Abadi MT Condensed Extra Bold" charset="0"/>
                    </a:endParaRPr>
                  </a:p>
                </p:txBody>
              </p:sp>
            </mc:Choice>
            <mc:Fallback xmlns="">
              <p:sp>
                <p:nvSpPr>
                  <p:cNvPr id="26" name="Rounded Rectangular Callout 2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51780" y="3270355"/>
                    <a:ext cx="2043141" cy="903410"/>
                  </a:xfrm>
                  <a:prstGeom prst="wedgeRoundRectCallout">
                    <a:avLst>
                      <a:gd name="adj1" fmla="val -45449"/>
                      <a:gd name="adj2" fmla="val 74668"/>
                      <a:gd name="adj3" fmla="val 16667"/>
                    </a:avLst>
                  </a:prstGeom>
                  <a:blipFill rotWithShape="0">
                    <a:blip r:embed="rId10"/>
                    <a:stretch>
                      <a:fillRect l="-1780" r="-1484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72544" y="3828235"/>
                <a:ext cx="445273" cy="1219200"/>
              </a:xfrm>
              <a:prstGeom prst="rect">
                <a:avLst/>
              </a:prstGeom>
            </p:spPr>
          </p:pic>
          <p:sp>
            <p:nvSpPr>
              <p:cNvPr id="28" name="Rectangle 27"/>
              <p:cNvSpPr/>
              <p:nvPr/>
            </p:nvSpPr>
            <p:spPr>
              <a:xfrm>
                <a:off x="8781488" y="4736983"/>
                <a:ext cx="417094" cy="39066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>
                    <a:solidFill>
                      <a:schemeClr val="tx1"/>
                    </a:solidFill>
                  </a:rPr>
                  <a:t>II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39563" y="4112878"/>
                <a:ext cx="672238" cy="672238"/>
              </a:xfrm>
              <a:prstGeom prst="rect">
                <a:avLst/>
              </a:prstGeom>
            </p:spPr>
          </p:pic>
          <p:sp>
            <p:nvSpPr>
              <p:cNvPr id="31" name="Rectangle 30"/>
              <p:cNvSpPr/>
              <p:nvPr/>
            </p:nvSpPr>
            <p:spPr>
              <a:xfrm>
                <a:off x="5943685" y="2808744"/>
                <a:ext cx="1622295" cy="43632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2000" dirty="0" err="1" smtClean="0">
                    <a:solidFill>
                      <a:schemeClr val="tx1"/>
                    </a:solidFill>
                    <a:latin typeface="Abadi MT Condensed Extra Bold" charset="0"/>
                    <a:ea typeface="Abadi MT Condensed Extra Bold" charset="0"/>
                    <a:cs typeface="Abadi MT Condensed Extra Bold" charset="0"/>
                  </a:rPr>
                  <a:t>LocBLE</a:t>
                </a:r>
                <a:endParaRPr lang="en-US" sz="2000" dirty="0">
                  <a:solidFill>
                    <a:schemeClr val="tx1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endParaRPr>
              </a:p>
            </p:txBody>
          </p:sp>
          <p:sp>
            <p:nvSpPr>
              <p:cNvPr id="34" name="Rounded Rectangular Callout 33"/>
              <p:cNvSpPr/>
              <p:nvPr/>
            </p:nvSpPr>
            <p:spPr>
              <a:xfrm>
                <a:off x="6167259" y="3187728"/>
                <a:ext cx="489268" cy="470906"/>
              </a:xfrm>
              <a:prstGeom prst="wedgeRoundRectCallout">
                <a:avLst>
                  <a:gd name="adj1" fmla="val -13883"/>
                  <a:gd name="adj2" fmla="val 72390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Rectangle 35"/>
                  <p:cNvSpPr/>
                  <p:nvPr/>
                </p:nvSpPr>
                <p:spPr>
                  <a:xfrm>
                    <a:off x="7874211" y="4629156"/>
                    <a:ext cx="1135038" cy="431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2400" b="1" i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Abadi MT Condensed Extra Bold" charset="0"/>
                              <a:cs typeface="Abadi MT Condensed Extra Bold" charset="0"/>
                            </a:rPr>
                            <m:t>(</m:t>
                          </m:r>
                          <m:r>
                            <a:rPr lang="en-US" altLang="zh-CN" sz="2400" b="1" i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Abadi MT Condensed Extra Bold" charset="0"/>
                              <a:cs typeface="Abadi MT Condensed Extra Bold" charset="0"/>
                            </a:rPr>
                            <m:t>𝐱</m:t>
                          </m:r>
                          <m:r>
                            <a:rPr lang="en-US" altLang="zh-CN" sz="2400" b="1" i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Abadi MT Condensed Extra Bold" charset="0"/>
                              <a:cs typeface="Abadi MT Condensed Extra Bold" charset="0"/>
                            </a:rPr>
                            <m:t>, </m:t>
                          </m:r>
                          <m:r>
                            <a:rPr lang="en-US" altLang="zh-CN" sz="2400" b="1" i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Abadi MT Condensed Extra Bold" charset="0"/>
                              <a:cs typeface="Abadi MT Condensed Extra Bold" charset="0"/>
                            </a:rPr>
                            <m:t>𝐲</m:t>
                          </m:r>
                          <m:r>
                            <a:rPr lang="en-US" altLang="zh-CN" sz="2400" b="1" i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Abadi MT Condensed Extra Bold" charset="0"/>
                              <a:cs typeface="Abadi MT Condensed Extra Bold" charset="0"/>
                            </a:rPr>
                            <m:t>)</m:t>
                          </m:r>
                        </m:oMath>
                      </m:oMathPara>
                    </a14:m>
                    <a:endParaRPr lang="en-US" sz="2400" b="1" dirty="0">
                      <a:solidFill>
                        <a:schemeClr val="tx1"/>
                      </a:solidFill>
                      <a:latin typeface="Abadi MT Condensed Extra Bold" charset="0"/>
                      <a:ea typeface="Abadi MT Condensed Extra Bold" charset="0"/>
                      <a:cs typeface="Abadi MT Condensed Extra Bold" charset="0"/>
                    </a:endParaRPr>
                  </a:p>
                </p:txBody>
              </p:sp>
            </mc:Choice>
            <mc:Fallback xmlns="">
              <p:sp>
                <p:nvSpPr>
                  <p:cNvPr id="36" name="Rectangle 3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74211" y="4629156"/>
                    <a:ext cx="1135038" cy="431663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b="-21127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68124" y="2045603"/>
              <a:ext cx="378373" cy="3783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168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Benefits from Estimating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Beacons’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8" y="3907993"/>
            <a:ext cx="10834513" cy="2379783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Use-cases</a:t>
            </a:r>
            <a:endParaRPr lang="zh-CN" altLang="en-US" dirty="0" smtClean="0"/>
          </a:p>
          <a:p>
            <a:pPr lvl="1"/>
            <a:r>
              <a:rPr lang="en-US" altLang="zh-CN" dirty="0" smtClean="0"/>
              <a:t>Locate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lost</a:t>
            </a:r>
            <a:r>
              <a:rPr lang="zh-CN" altLang="en-US" dirty="0" smtClean="0"/>
              <a:t> </a:t>
            </a:r>
            <a:r>
              <a:rPr lang="en-US" altLang="zh-CN" dirty="0" smtClean="0"/>
              <a:t>item(s)</a:t>
            </a:r>
            <a:endParaRPr lang="zh-CN" altLang="en-US" dirty="0" smtClean="0"/>
          </a:p>
          <a:p>
            <a:pPr lvl="1"/>
            <a:r>
              <a:rPr lang="en-US" altLang="zh-CN" dirty="0" smtClean="0"/>
              <a:t>Highlight</a:t>
            </a:r>
            <a:r>
              <a:rPr lang="zh-CN" altLang="en-US" dirty="0" smtClean="0"/>
              <a:t> </a:t>
            </a:r>
            <a:r>
              <a:rPr lang="en-US" altLang="zh-CN" dirty="0" smtClean="0"/>
              <a:t>interested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item(s)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AR</a:t>
            </a:r>
            <a:endParaRPr lang="zh-CN" altLang="en-US" dirty="0" smtClean="0"/>
          </a:p>
          <a:p>
            <a:pPr lvl="1"/>
            <a:r>
              <a:rPr lang="en-US" altLang="zh-CN" dirty="0" smtClean="0"/>
              <a:t>Infer</a:t>
            </a:r>
            <a:r>
              <a:rPr lang="zh-CN" altLang="en-US" dirty="0" smtClean="0"/>
              <a:t> </a:t>
            </a:r>
            <a:r>
              <a:rPr lang="en-US" altLang="zh-CN" dirty="0" smtClean="0"/>
              <a:t>user’s</a:t>
            </a:r>
            <a:r>
              <a:rPr lang="zh-CN" altLang="en-US" dirty="0" smtClean="0"/>
              <a:t> </a:t>
            </a:r>
            <a:r>
              <a:rPr lang="en-US" altLang="zh-CN" dirty="0" smtClean="0"/>
              <a:t>relative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location</a:t>
            </a:r>
            <a:endParaRPr lang="zh-CN" altLang="en-US" dirty="0" smtClean="0"/>
          </a:p>
          <a:p>
            <a:pPr lvl="1"/>
            <a:r>
              <a:rPr lang="en-US" altLang="zh-CN" dirty="0"/>
              <a:t>“</a:t>
            </a:r>
            <a:r>
              <a:rPr lang="en-US" altLang="zh-CN" dirty="0" smtClean="0"/>
              <a:t>Last</a:t>
            </a:r>
            <a:r>
              <a:rPr lang="zh-CN" altLang="en-US" dirty="0" smtClean="0"/>
              <a:t> </a:t>
            </a:r>
            <a:r>
              <a:rPr lang="en-US" altLang="zh-CN" dirty="0" smtClean="0"/>
              <a:t>meter</a:t>
            </a:r>
            <a:r>
              <a:rPr lang="en-US" altLang="zh-CN" dirty="0"/>
              <a:t>”</a:t>
            </a:r>
            <a:r>
              <a:rPr lang="zh-CN" altLang="en-US" dirty="0"/>
              <a:t> </a:t>
            </a:r>
            <a:r>
              <a:rPr lang="en-US" altLang="zh-CN" dirty="0"/>
              <a:t>navigation:</a:t>
            </a:r>
            <a:r>
              <a:rPr lang="zh-CN" altLang="en-US" dirty="0"/>
              <a:t> </a:t>
            </a:r>
            <a:r>
              <a:rPr lang="en-US" altLang="zh-CN" dirty="0" smtClean="0"/>
              <a:t>fine-grained</a:t>
            </a:r>
            <a:r>
              <a:rPr lang="zh-CN" altLang="en-US" dirty="0" smtClean="0"/>
              <a:t> </a:t>
            </a:r>
            <a:r>
              <a:rPr lang="en-US" altLang="zh-CN" dirty="0"/>
              <a:t>localization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 smtClean="0"/>
              <a:t>augmenting</a:t>
            </a:r>
            <a:r>
              <a:rPr lang="zh-CN" altLang="en-US" dirty="0" smtClean="0"/>
              <a:t> </a:t>
            </a:r>
            <a:r>
              <a:rPr lang="en-US" altLang="zh-CN" dirty="0"/>
              <a:t>GPS</a:t>
            </a:r>
            <a:r>
              <a:rPr lang="zh-CN" altLang="en-US" dirty="0"/>
              <a:t> </a:t>
            </a:r>
            <a:r>
              <a:rPr lang="en-US" altLang="zh-CN" dirty="0"/>
              <a:t>navigation</a:t>
            </a:r>
            <a:endParaRPr lang="zh-CN" altLang="en-US" dirty="0"/>
          </a:p>
          <a:p>
            <a:pPr marL="457200" lvl="1" indent="0">
              <a:buNone/>
            </a:pPr>
            <a:endParaRPr lang="zh-CN" altLang="en-US" dirty="0" smtClean="0"/>
          </a:p>
          <a:p>
            <a:pPr lvl="1"/>
            <a:endParaRPr lang="en-US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>
          <a:xfrm>
            <a:off x="9357360" y="1806145"/>
            <a:ext cx="2834640" cy="1975104"/>
            <a:chOff x="1374828" y="2719637"/>
            <a:chExt cx="2632122" cy="198830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8050" y="2719637"/>
              <a:ext cx="2628900" cy="197342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374828" y="4350757"/>
              <a:ext cx="2632122" cy="35718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“Last</a:t>
              </a:r>
              <a:r>
                <a:rPr lang="zh-CN" altLang="en-US" dirty="0" smtClean="0"/>
                <a:t> </a:t>
              </a:r>
              <a:r>
                <a:rPr lang="en-US" altLang="zh-CN" dirty="0" smtClean="0"/>
                <a:t>meter”</a:t>
              </a:r>
              <a:r>
                <a:rPr lang="zh-CN" altLang="en-US" dirty="0" smtClean="0"/>
                <a:t> </a:t>
              </a:r>
              <a:r>
                <a:rPr lang="en-US" altLang="zh-CN" dirty="0" smtClean="0"/>
                <a:t>navigation</a:t>
              </a:r>
              <a:endParaRPr lang="en-US" dirty="0"/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>
          <a:xfrm>
            <a:off x="6208177" y="1798754"/>
            <a:ext cx="2834640" cy="1975104"/>
            <a:chOff x="9101138" y="2749867"/>
            <a:chExt cx="3186112" cy="196396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49"/>
            <a:stretch/>
          </p:blipFill>
          <p:spPr>
            <a:xfrm>
              <a:off x="9101138" y="2749867"/>
              <a:ext cx="3186112" cy="1963347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9101138" y="4356649"/>
              <a:ext cx="3186112" cy="35718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Infer</a:t>
              </a:r>
              <a:r>
                <a:rPr lang="zh-CN" altLang="en-US" dirty="0" smtClean="0"/>
                <a:t> </a:t>
              </a:r>
              <a:r>
                <a:rPr lang="en-US" altLang="zh-CN" dirty="0" smtClean="0"/>
                <a:t>user’s</a:t>
              </a:r>
              <a:r>
                <a:rPr lang="zh-CN" altLang="en-US" dirty="0" smtClean="0"/>
                <a:t> </a:t>
              </a:r>
              <a:r>
                <a:rPr lang="en-US" altLang="zh-CN" dirty="0" smtClean="0"/>
                <a:t>relative</a:t>
              </a:r>
              <a:r>
                <a:rPr lang="zh-CN" altLang="en-US" dirty="0" smtClean="0"/>
                <a:t> </a:t>
              </a:r>
              <a:r>
                <a:rPr lang="en-US" altLang="zh-CN" dirty="0" smtClean="0"/>
                <a:t>location</a:t>
              </a:r>
              <a:endParaRPr lang="en-US" dirty="0"/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>
          <a:xfrm>
            <a:off x="3059629" y="1806145"/>
            <a:ext cx="2834640" cy="1975104"/>
            <a:chOff x="3403426" y="1671100"/>
            <a:chExt cx="2745168" cy="1974915"/>
          </a:xfrm>
        </p:grpSpPr>
        <p:grpSp>
          <p:nvGrpSpPr>
            <p:cNvPr id="16" name="Group 15"/>
            <p:cNvGrpSpPr/>
            <p:nvPr/>
          </p:nvGrpSpPr>
          <p:grpSpPr>
            <a:xfrm>
              <a:off x="3403426" y="1671100"/>
              <a:ext cx="2745168" cy="1974049"/>
              <a:chOff x="-529390" y="1161298"/>
              <a:chExt cx="6272464" cy="4229894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529390" y="1161298"/>
                <a:ext cx="6272464" cy="4229894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152" y="1914033"/>
                <a:ext cx="1147011" cy="1837684"/>
              </a:xfrm>
              <a:prstGeom prst="rect">
                <a:avLst/>
              </a:prstGeom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2077456" y="2177842"/>
                <a:ext cx="2791325" cy="127676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 smtClean="0"/>
                  <a:t>Interested item</a:t>
                </a:r>
                <a:endParaRPr lang="en-US" dirty="0"/>
              </a:p>
            </p:txBody>
          </p:sp>
          <p:sp>
            <p:nvSpPr>
              <p:cNvPr id="20" name="Left Arrow 19"/>
              <p:cNvSpPr/>
              <p:nvPr/>
            </p:nvSpPr>
            <p:spPr>
              <a:xfrm>
                <a:off x="1507960" y="2324151"/>
                <a:ext cx="481104" cy="406636"/>
              </a:xfrm>
              <a:prstGeom prst="leftArrow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3403426" y="3288828"/>
              <a:ext cx="2745168" cy="35718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Highlight</a:t>
              </a:r>
              <a:r>
                <a:rPr lang="zh-CN" altLang="en-US" dirty="0" smtClean="0"/>
                <a:t> </a:t>
              </a:r>
              <a:r>
                <a:rPr lang="en-US" altLang="zh-CN" dirty="0" smtClean="0"/>
                <a:t>item</a:t>
              </a:r>
              <a:r>
                <a:rPr lang="zh-CN" altLang="en-US" dirty="0" smtClean="0"/>
                <a:t> </a:t>
              </a:r>
              <a:r>
                <a:rPr lang="en-US" altLang="zh-CN" dirty="0"/>
                <a:t>i</a:t>
              </a:r>
              <a:r>
                <a:rPr lang="en-US" altLang="zh-CN" dirty="0" smtClean="0"/>
                <a:t>n</a:t>
              </a:r>
              <a:r>
                <a:rPr lang="zh-CN" altLang="en-US" dirty="0" smtClean="0"/>
                <a:t> </a:t>
              </a:r>
              <a:r>
                <a:rPr lang="en-US" altLang="zh-CN" dirty="0" smtClean="0"/>
                <a:t>AR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2122" y="1806145"/>
            <a:ext cx="2747843" cy="1974048"/>
            <a:chOff x="8179" y="1721537"/>
            <a:chExt cx="2746548" cy="1974048"/>
          </a:xfrm>
        </p:grpSpPr>
        <p:grpSp>
          <p:nvGrpSpPr>
            <p:cNvPr id="27" name="Group 26"/>
            <p:cNvGrpSpPr/>
            <p:nvPr/>
          </p:nvGrpSpPr>
          <p:grpSpPr>
            <a:xfrm>
              <a:off x="8179" y="1721537"/>
              <a:ext cx="2746547" cy="1862574"/>
              <a:chOff x="1769163" y="4039953"/>
              <a:chExt cx="2510187" cy="2172163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769163" y="4047277"/>
                <a:ext cx="2510187" cy="2164838"/>
              </a:xfrm>
              <a:prstGeom prst="rect">
                <a:avLst/>
              </a:prstGeom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1769163" y="4039953"/>
                <a:ext cx="2510187" cy="2172163"/>
              </a:xfrm>
              <a:prstGeom prst="rect">
                <a:avLst/>
              </a:prstGeom>
              <a:solidFill>
                <a:srgbClr val="7F7F7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Oval Callout 29"/>
            <p:cNvSpPr/>
            <p:nvPr/>
          </p:nvSpPr>
          <p:spPr>
            <a:xfrm>
              <a:off x="1096283" y="1773770"/>
              <a:ext cx="1628552" cy="1079641"/>
            </a:xfrm>
            <a:prstGeom prst="wedgeEllipseCallout">
              <a:avLst>
                <a:gd name="adj1" fmla="val -1569"/>
                <a:gd name="adj2" fmla="val 68718"/>
              </a:avLst>
            </a:prstGeom>
            <a:solidFill>
              <a:schemeClr val="bg1"/>
            </a:solidFill>
            <a:ln w="38100">
              <a:solidFill>
                <a:schemeClr val="accent5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358" y="1901571"/>
              <a:ext cx="1253885" cy="739341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8180" y="3338398"/>
              <a:ext cx="2746547" cy="35718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        </a:t>
              </a:r>
              <a:r>
                <a:rPr lang="en-US" altLang="zh-CN" dirty="0" smtClean="0"/>
                <a:t>Find</a:t>
              </a:r>
              <a:r>
                <a:rPr lang="zh-CN" altLang="en-US" dirty="0" smtClean="0"/>
                <a:t> </a:t>
              </a:r>
              <a:r>
                <a:rPr lang="en-US" altLang="zh-CN" dirty="0" smtClean="0"/>
                <a:t>item</a:t>
              </a:r>
              <a:endParaRPr lang="en-US" dirty="0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9167" y="2211439"/>
              <a:ext cx="1044399" cy="1483949"/>
              <a:chOff x="2357" y="2236837"/>
              <a:chExt cx="1044399" cy="1483949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3611" y="2395023"/>
                <a:ext cx="577684" cy="1019442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57" y="2236837"/>
                <a:ext cx="1044399" cy="148394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088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60500"/>
            <a:ext cx="12192000" cy="2971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Locating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Beacons</a:t>
            </a:r>
            <a:r>
              <a:rPr lang="zh-CN" altLang="en-US" dirty="0" smtClean="0"/>
              <a:t> </a:t>
            </a:r>
            <a:r>
              <a:rPr lang="mr-IN" altLang="zh-CN" dirty="0" smtClean="0"/>
              <a:t>–</a:t>
            </a:r>
            <a:r>
              <a:rPr lang="zh-CN" altLang="en-US" dirty="0" smtClean="0"/>
              <a:t> </a:t>
            </a:r>
            <a:r>
              <a:rPr lang="en-US" altLang="zh-CN" dirty="0" smtClean="0"/>
              <a:t>why</a:t>
            </a:r>
            <a:r>
              <a:rPr lang="zh-CN" altLang="en-US" dirty="0" smtClean="0"/>
              <a:t> </a:t>
            </a:r>
            <a:r>
              <a:rPr lang="en-US" altLang="zh-CN" dirty="0" smtClean="0"/>
              <a:t>it’s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Challenging?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6" y="4547826"/>
            <a:ext cx="10515601" cy="2188235"/>
          </a:xfrm>
        </p:spPr>
        <p:txBody>
          <a:bodyPr/>
          <a:lstStyle/>
          <a:p>
            <a:r>
              <a:rPr lang="en-US" altLang="zh-CN" dirty="0" smtClean="0"/>
              <a:t>Constraints</a:t>
            </a:r>
            <a:r>
              <a:rPr lang="zh-CN" altLang="en-US" dirty="0" smtClean="0"/>
              <a:t> </a:t>
            </a:r>
            <a:r>
              <a:rPr lang="en-US" altLang="zh-CN" dirty="0" smtClean="0"/>
              <a:t>stem</a:t>
            </a:r>
            <a:r>
              <a:rPr lang="zh-CN" altLang="en-US" dirty="0" smtClean="0"/>
              <a:t> </a:t>
            </a:r>
            <a:r>
              <a:rPr lang="en-US" altLang="zh-CN" dirty="0" smtClean="0"/>
              <a:t>from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nature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beacon</a:t>
            </a:r>
            <a:r>
              <a:rPr lang="zh-CN" altLang="en-US" dirty="0" smtClean="0"/>
              <a:t> </a:t>
            </a:r>
            <a:r>
              <a:rPr lang="en-US" altLang="zh-CN" dirty="0" smtClean="0"/>
              <a:t>signal</a:t>
            </a:r>
            <a:endParaRPr lang="zh-CN" altLang="en-US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US" altLang="zh-CN" dirty="0" smtClean="0"/>
              <a:t>Limited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transmission</a:t>
            </a:r>
            <a:r>
              <a:rPr lang="zh-CN" altLang="en-US" dirty="0" smtClean="0"/>
              <a:t> </a:t>
            </a:r>
            <a:r>
              <a:rPr lang="en-US" altLang="zh-CN" b="1" i="1" dirty="0" smtClean="0"/>
              <a:t>power</a:t>
            </a:r>
            <a:r>
              <a:rPr lang="zh-CN" altLang="en-US" dirty="0" smtClean="0"/>
              <a:t> </a:t>
            </a:r>
            <a:r>
              <a:rPr lang="mr-IN" altLang="zh-CN" dirty="0" smtClean="0"/>
              <a:t>–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sustaining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years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usage</a:t>
            </a:r>
            <a:endParaRPr lang="zh-CN" altLang="en-US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US" altLang="zh-CN" dirty="0" smtClean="0"/>
              <a:t>Narrow</a:t>
            </a:r>
            <a:r>
              <a:rPr lang="zh-CN" altLang="en-US" dirty="0" smtClean="0"/>
              <a:t> </a:t>
            </a:r>
            <a:r>
              <a:rPr lang="en-US" altLang="zh-CN" b="1" i="1" dirty="0" smtClean="0"/>
              <a:t>bandwidth</a:t>
            </a:r>
            <a:r>
              <a:rPr lang="zh-CN" altLang="en-US" dirty="0" smtClean="0"/>
              <a:t> </a:t>
            </a:r>
            <a:r>
              <a:rPr lang="mr-IN" altLang="zh-CN" dirty="0" smtClean="0"/>
              <a:t>–</a:t>
            </a:r>
            <a:r>
              <a:rPr lang="zh-CN" altLang="en-US" dirty="0" smtClean="0"/>
              <a:t> </a:t>
            </a:r>
            <a:r>
              <a:rPr lang="en-US" altLang="zh-CN" dirty="0" smtClean="0"/>
              <a:t>only</a:t>
            </a:r>
            <a:r>
              <a:rPr lang="zh-CN" altLang="en-US" dirty="0" smtClean="0"/>
              <a:t> </a:t>
            </a:r>
            <a:r>
              <a:rPr lang="en-US" altLang="zh-CN" sz="3200" b="1" dirty="0" smtClean="0"/>
              <a:t>2</a:t>
            </a:r>
            <a:r>
              <a:rPr lang="zh-CN" altLang="en-US" sz="3200" b="1" dirty="0" smtClean="0"/>
              <a:t> </a:t>
            </a:r>
            <a:r>
              <a:rPr lang="en-US" altLang="zh-CN" sz="3200" b="1" dirty="0" smtClean="0"/>
              <a:t>MHz</a:t>
            </a:r>
            <a:r>
              <a:rPr lang="zh-CN" altLang="en-US" sz="3200" b="1" dirty="0" smtClean="0"/>
              <a:t> </a:t>
            </a:r>
            <a:r>
              <a:rPr lang="en-US" altLang="zh-CN" dirty="0" smtClean="0"/>
              <a:t>bandwidth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each</a:t>
            </a:r>
            <a:r>
              <a:rPr lang="zh-CN" altLang="en-US" dirty="0" smtClean="0"/>
              <a:t> </a:t>
            </a:r>
            <a:r>
              <a:rPr lang="en-US" altLang="zh-CN" dirty="0" smtClean="0"/>
              <a:t>sub-channel</a:t>
            </a:r>
            <a:endParaRPr lang="zh-CN" alt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altLang="zh-CN" dirty="0" smtClean="0"/>
              <a:t>Limited</a:t>
            </a:r>
            <a:r>
              <a:rPr lang="zh-CN" altLang="en-US" dirty="0" smtClean="0"/>
              <a:t> </a:t>
            </a:r>
            <a:r>
              <a:rPr lang="en-US" altLang="zh-CN" b="1" i="1" dirty="0" smtClean="0"/>
              <a:t>connectivity</a:t>
            </a:r>
            <a:r>
              <a:rPr lang="zh-CN" altLang="en-US" dirty="0" smtClean="0"/>
              <a:t> </a:t>
            </a:r>
            <a:r>
              <a:rPr lang="mr-IN" altLang="zh-CN" dirty="0" smtClean="0"/>
              <a:t>–</a:t>
            </a:r>
            <a:r>
              <a:rPr lang="zh-CN" altLang="en-US" dirty="0" smtClean="0"/>
              <a:t> </a:t>
            </a:r>
            <a:r>
              <a:rPr lang="en-US" altLang="zh-CN" dirty="0" smtClean="0"/>
              <a:t>only</a:t>
            </a:r>
            <a:r>
              <a:rPr lang="zh-CN" altLang="en-US" dirty="0"/>
              <a:t> </a:t>
            </a:r>
            <a:r>
              <a:rPr lang="en-US" altLang="zh-CN" dirty="0" smtClean="0"/>
              <a:t>capable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sensing</a:t>
            </a:r>
            <a:r>
              <a:rPr lang="zh-CN" altLang="en-US" dirty="0"/>
              <a:t> </a:t>
            </a:r>
            <a:r>
              <a:rPr lang="en-US" altLang="zh-CN" dirty="0" smtClean="0"/>
              <a:t>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advertisements</a:t>
            </a:r>
            <a:endParaRPr lang="zh-CN" alt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0187" y="2081718"/>
            <a:ext cx="366374" cy="3663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5497" y="1858270"/>
            <a:ext cx="366374" cy="3663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890" y="2569705"/>
            <a:ext cx="366374" cy="3663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818" y="2386518"/>
            <a:ext cx="366374" cy="3663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2203" y="2182684"/>
            <a:ext cx="366374" cy="3663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3850" y="2711598"/>
            <a:ext cx="366374" cy="366374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8040900" y="2074623"/>
            <a:ext cx="607846" cy="620785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047357" y="1914661"/>
            <a:ext cx="1317765" cy="1332886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3642" y="1964805"/>
            <a:ext cx="1069655" cy="1069655"/>
          </a:xfrm>
          <a:prstGeom prst="rect">
            <a:avLst/>
          </a:prstGeom>
        </p:spPr>
      </p:pic>
      <p:cxnSp>
        <p:nvCxnSpPr>
          <p:cNvPr id="16" name="Straight Connector 15"/>
          <p:cNvCxnSpPr>
            <a:stCxn id="2" idx="2"/>
          </p:cNvCxnSpPr>
          <p:nvPr/>
        </p:nvCxnSpPr>
        <p:spPr>
          <a:xfrm flipH="1">
            <a:off x="6095997" y="1614378"/>
            <a:ext cx="2" cy="165130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 txBox="1">
            <a:spLocks/>
          </p:cNvSpPr>
          <p:nvPr/>
        </p:nvSpPr>
        <p:spPr>
          <a:xfrm>
            <a:off x="5678131" y="2161668"/>
            <a:ext cx="846591" cy="44669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pPr algn="ctr"/>
            <a:r>
              <a:rPr lang="en-US" altLang="zh-CN" sz="3200" dirty="0" smtClean="0">
                <a:solidFill>
                  <a:schemeClr val="bg1"/>
                </a:solidFill>
              </a:rPr>
              <a:t>v.</a:t>
            </a:r>
            <a:r>
              <a:rPr lang="zh-CN" altLang="en-US" sz="3200" dirty="0" smtClean="0">
                <a:solidFill>
                  <a:schemeClr val="bg1"/>
                </a:solidFill>
              </a:rPr>
              <a:t> </a:t>
            </a:r>
            <a:r>
              <a:rPr lang="en-US" altLang="zh-CN" sz="3200" dirty="0">
                <a:solidFill>
                  <a:schemeClr val="bg1"/>
                </a:solidFill>
              </a:rPr>
              <a:t>s</a:t>
            </a:r>
            <a:r>
              <a:rPr lang="en-US" altLang="zh-CN" sz="3200" dirty="0" smtClean="0">
                <a:solidFill>
                  <a:schemeClr val="bg1"/>
                </a:solidFill>
              </a:rPr>
              <a:t>.</a:t>
            </a:r>
            <a:r>
              <a:rPr lang="zh-CN" altLang="en-US" sz="3200" dirty="0" smtClean="0">
                <a:solidFill>
                  <a:schemeClr val="bg1"/>
                </a:solidFill>
              </a:rPr>
              <a:t>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449365" y="3365037"/>
            <a:ext cx="5545421" cy="241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r>
              <a:rPr lang="en-US" altLang="zh-CN" sz="2000" b="1" dirty="0" smtClean="0">
                <a:solidFill>
                  <a:schemeClr val="bg1"/>
                </a:solidFill>
              </a:rPr>
              <a:t>&lt;</a:t>
            </a:r>
            <a:r>
              <a:rPr lang="zh-CN" altLang="en-US" sz="20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500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</a:rPr>
              <a:t>mA·h</a:t>
            </a:r>
            <a:r>
              <a:rPr lang="zh-CN" altLang="en-US" dirty="0" smtClean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</a:rPr>
              <a:t>battery</a:t>
            </a:r>
            <a:r>
              <a:rPr lang="zh-CN" altLang="en-US" dirty="0" smtClean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</a:rPr>
              <a:t>designed</a:t>
            </a:r>
            <a:r>
              <a:rPr lang="zh-CN" altLang="en-US" dirty="0" smtClean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</a:rPr>
              <a:t>for</a:t>
            </a:r>
            <a:r>
              <a:rPr lang="zh-CN" altLang="en-US" dirty="0" smtClean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</a:rPr>
              <a:t>3-year</a:t>
            </a:r>
            <a:r>
              <a:rPr lang="zh-CN" altLang="en-US" dirty="0" smtClean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</a:rPr>
              <a:t>lifetime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69977" y="3466796"/>
            <a:ext cx="2985981" cy="2646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charset="0"/>
              <a:buChar char="•"/>
            </a:pPr>
            <a:r>
              <a:rPr lang="en-US" altLang="zh-CN" dirty="0" smtClean="0">
                <a:solidFill>
                  <a:schemeClr val="bg1"/>
                </a:solidFill>
              </a:rPr>
              <a:t>AC</a:t>
            </a:r>
            <a:r>
              <a:rPr lang="zh-CN" altLang="en-US" dirty="0" smtClean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</a:rPr>
              <a:t>powered</a:t>
            </a:r>
            <a:r>
              <a:rPr lang="zh-CN" altLang="en-US" dirty="0" smtClean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</a:rPr>
              <a:t>RF</a:t>
            </a:r>
            <a:r>
              <a:rPr lang="zh-CN" altLang="en-US" dirty="0" smtClean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</a:rPr>
              <a:t>transmitter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69977" y="3757127"/>
            <a:ext cx="3836212" cy="289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r>
              <a:rPr lang="en-US" altLang="zh-CN" dirty="0" smtClean="0">
                <a:solidFill>
                  <a:schemeClr val="bg1"/>
                </a:solidFill>
              </a:rPr>
              <a:t>Bandwidth:</a:t>
            </a:r>
            <a:r>
              <a:rPr lang="zh-CN" altLang="en-US" dirty="0" smtClean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</a:rPr>
              <a:t>40</a:t>
            </a:r>
            <a:r>
              <a:rPr lang="zh-CN" altLang="en-US" dirty="0" smtClean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</a:rPr>
              <a:t>MHz</a:t>
            </a:r>
            <a:r>
              <a:rPr lang="zh-CN" altLang="en-US" dirty="0" smtClean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</a:rPr>
              <a:t>for</a:t>
            </a:r>
            <a:r>
              <a:rPr lang="zh-CN" altLang="en-US" dirty="0" smtClean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</a:rPr>
              <a:t>802.11</a:t>
            </a:r>
            <a:r>
              <a:rPr lang="zh-CN" altLang="en-US" dirty="0" smtClean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</a:rPr>
              <a:t>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49364" y="3655367"/>
            <a:ext cx="5385443" cy="364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r>
              <a:rPr lang="en-US" altLang="zh-CN" dirty="0">
                <a:solidFill>
                  <a:schemeClr val="bg1"/>
                </a:solidFill>
              </a:rPr>
              <a:t>B</a:t>
            </a:r>
            <a:r>
              <a:rPr lang="en-US" altLang="zh-CN" dirty="0" smtClean="0">
                <a:solidFill>
                  <a:schemeClr val="bg1"/>
                </a:solidFill>
              </a:rPr>
              <a:t>andwidth</a:t>
            </a:r>
            <a:r>
              <a:rPr lang="zh-CN" altLang="en-US" dirty="0" smtClean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</a:rPr>
              <a:t>for</a:t>
            </a:r>
            <a:r>
              <a:rPr lang="zh-CN" altLang="en-US" dirty="0" smtClean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</a:rPr>
              <a:t>BLE</a:t>
            </a:r>
            <a:r>
              <a:rPr lang="zh-CN" altLang="en-US" dirty="0" smtClean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</a:rPr>
              <a:t>signal</a:t>
            </a:r>
            <a:r>
              <a:rPr lang="zh-CN" altLang="en-US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2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MHz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</a:rPr>
              <a:t>ea.</a:t>
            </a:r>
            <a:r>
              <a:rPr lang="zh-CN" altLang="en-US" dirty="0" smtClean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</a:rPr>
              <a:t>sub-channel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49365" y="4046636"/>
            <a:ext cx="3450637" cy="290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r>
              <a:rPr lang="en-US" altLang="zh-CN" dirty="0" smtClean="0">
                <a:solidFill>
                  <a:schemeClr val="bg1"/>
                </a:solidFill>
              </a:rPr>
              <a:t>Connectivity:</a:t>
            </a:r>
            <a:r>
              <a:rPr lang="zh-CN" altLang="en-US" dirty="0" smtClean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</a:rPr>
              <a:t>only</a:t>
            </a:r>
            <a:r>
              <a:rPr lang="zh-CN" altLang="en-US" dirty="0" smtClean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</a:rPr>
              <a:t>send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69977" y="4019811"/>
            <a:ext cx="4108154" cy="3171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r>
              <a:rPr lang="en-US" altLang="zh-CN" dirty="0" smtClean="0">
                <a:solidFill>
                  <a:schemeClr val="bg1"/>
                </a:solidFill>
              </a:rPr>
              <a:t>Connectivity:</a:t>
            </a:r>
            <a:r>
              <a:rPr lang="zh-CN" altLang="en-US" dirty="0" smtClean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</a:rPr>
              <a:t>both</a:t>
            </a:r>
            <a:r>
              <a:rPr lang="zh-CN" altLang="en-US" dirty="0" smtClean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</a:rPr>
              <a:t>send</a:t>
            </a:r>
            <a:r>
              <a:rPr lang="zh-CN" altLang="en-US" dirty="0" smtClean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</a:rPr>
              <a:t>and</a:t>
            </a:r>
            <a:r>
              <a:rPr lang="zh-CN" altLang="en-US" dirty="0" smtClean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</a:rPr>
              <a:t>receive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662">
            <a:off x="2058753" y="1596637"/>
            <a:ext cx="1887900" cy="18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321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Goal: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Locating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Beacon</a:t>
            </a:r>
            <a:r>
              <a:rPr lang="zh-CN" altLang="en-US" dirty="0" smtClean="0"/>
              <a:t> </a:t>
            </a:r>
            <a:r>
              <a:rPr lang="en-US" altLang="zh-CN" dirty="0" smtClean="0"/>
              <a:t>on</a:t>
            </a:r>
            <a:r>
              <a:rPr lang="zh-CN" altLang="en-US" dirty="0" smtClean="0"/>
              <a:t> </a:t>
            </a:r>
            <a:r>
              <a:rPr lang="en-US" altLang="zh-CN" dirty="0" smtClean="0"/>
              <a:t>Smartphones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8678" y="4739906"/>
            <a:ext cx="10302240" cy="1653908"/>
          </a:xfrm>
        </p:spPr>
        <p:txBody>
          <a:bodyPr/>
          <a:lstStyle/>
          <a:p>
            <a:r>
              <a:rPr lang="en-US" altLang="zh-CN" dirty="0" smtClean="0"/>
              <a:t>Smartphone-based</a:t>
            </a:r>
            <a:r>
              <a:rPr lang="zh-CN" altLang="en-US" dirty="0" smtClean="0"/>
              <a:t> </a:t>
            </a:r>
            <a:r>
              <a:rPr lang="en-US" altLang="zh-CN" dirty="0" smtClean="0"/>
              <a:t>application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estimating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nearby</a:t>
            </a:r>
            <a:r>
              <a:rPr lang="zh-CN" altLang="en-US" dirty="0" smtClean="0"/>
              <a:t> </a:t>
            </a:r>
            <a:r>
              <a:rPr lang="en-US" altLang="zh-CN" dirty="0" smtClean="0"/>
              <a:t>commodity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beacons</a:t>
            </a:r>
            <a:endParaRPr lang="zh-CN" altLang="en-US" dirty="0" smtClean="0"/>
          </a:p>
        </p:txBody>
      </p:sp>
      <p:sp>
        <p:nvSpPr>
          <p:cNvPr id="9" name="Rounded Rectangle 8"/>
          <p:cNvSpPr/>
          <p:nvPr/>
        </p:nvSpPr>
        <p:spPr>
          <a:xfrm>
            <a:off x="5245097" y="2438179"/>
            <a:ext cx="1549402" cy="1435188"/>
          </a:xfrm>
          <a:prstGeom prst="roundRect">
            <a:avLst>
              <a:gd name="adj" fmla="val 12640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59000">
                <a:srgbClr val="00B0F0"/>
              </a:gs>
              <a:gs pos="31000">
                <a:schemeClr val="accent1">
                  <a:lumMod val="60000"/>
                  <a:lumOff val="40000"/>
                </a:schemeClr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err="1" smtClean="0"/>
              <a:t>LocBLE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6259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81481E-6 L -0.00013 -0.1226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Goal: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Locating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Beacon</a:t>
            </a:r>
            <a:r>
              <a:rPr lang="zh-CN" altLang="en-US" dirty="0" smtClean="0"/>
              <a:t> </a:t>
            </a:r>
            <a:r>
              <a:rPr lang="en-US" altLang="zh-CN" dirty="0" smtClean="0"/>
              <a:t>on</a:t>
            </a:r>
            <a:r>
              <a:rPr lang="zh-CN" altLang="en-US" dirty="0" smtClean="0"/>
              <a:t> </a:t>
            </a:r>
            <a:r>
              <a:rPr lang="en-US" altLang="zh-CN" dirty="0" smtClean="0"/>
              <a:t>Smartphones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8678" y="4739906"/>
            <a:ext cx="10302240" cy="1653908"/>
          </a:xfrm>
        </p:spPr>
        <p:txBody>
          <a:bodyPr/>
          <a:lstStyle/>
          <a:p>
            <a:r>
              <a:rPr lang="en-US" altLang="zh-CN" dirty="0" smtClean="0"/>
              <a:t>Smartphone-based</a:t>
            </a:r>
            <a:r>
              <a:rPr lang="zh-CN" altLang="en-US" dirty="0" smtClean="0"/>
              <a:t> </a:t>
            </a:r>
            <a:r>
              <a:rPr lang="en-US" altLang="zh-CN" dirty="0" smtClean="0"/>
              <a:t>application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estimating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nearby</a:t>
            </a:r>
            <a:r>
              <a:rPr lang="zh-CN" altLang="en-US" dirty="0" smtClean="0"/>
              <a:t> </a:t>
            </a:r>
            <a:r>
              <a:rPr lang="en-US" altLang="zh-CN" dirty="0" smtClean="0"/>
              <a:t>commodity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beacons</a:t>
            </a:r>
            <a:endParaRPr lang="zh-CN" altLang="en-US" dirty="0" smtClean="0"/>
          </a:p>
          <a:p>
            <a:r>
              <a:rPr lang="en-US" altLang="zh-CN" b="1" dirty="0" smtClean="0"/>
              <a:t>3</a:t>
            </a:r>
            <a:r>
              <a:rPr lang="zh-CN" altLang="en-US" dirty="0" smtClean="0"/>
              <a:t> </a:t>
            </a:r>
            <a:r>
              <a:rPr lang="en-US" altLang="zh-CN" dirty="0" smtClean="0"/>
              <a:t>key</a:t>
            </a:r>
            <a:r>
              <a:rPr lang="zh-CN" altLang="en-US" dirty="0" smtClean="0"/>
              <a:t> </a:t>
            </a:r>
            <a:r>
              <a:rPr lang="en-US" altLang="zh-CN" dirty="0" smtClean="0"/>
              <a:t>modules</a:t>
            </a:r>
            <a:endParaRPr lang="zh-CN" altLang="en-US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5245097" y="1594791"/>
            <a:ext cx="1549402" cy="1435188"/>
          </a:xfrm>
          <a:prstGeom prst="roundRect">
            <a:avLst>
              <a:gd name="adj" fmla="val 12640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59000">
                <a:srgbClr val="00B0F0"/>
              </a:gs>
              <a:gs pos="31000">
                <a:schemeClr val="accent1">
                  <a:lumMod val="60000"/>
                  <a:lumOff val="40000"/>
                </a:schemeClr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smtClean="0"/>
              <a:t>LocBLE</a:t>
            </a:r>
            <a:endParaRPr lang="en-US" sz="3200" dirty="0"/>
          </a:p>
        </p:txBody>
      </p:sp>
      <p:sp>
        <p:nvSpPr>
          <p:cNvPr id="5" name="Rounded Rectangle 4"/>
          <p:cNvSpPr/>
          <p:nvPr/>
        </p:nvSpPr>
        <p:spPr>
          <a:xfrm>
            <a:off x="1432561" y="3489695"/>
            <a:ext cx="1920240" cy="1051825"/>
          </a:xfrm>
          <a:prstGeom prst="roundRect">
            <a:avLst/>
          </a:prstGeom>
          <a:solidFill>
            <a:srgbClr val="D0414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/>
              <a:t>RSS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data</a:t>
            </a:r>
            <a:r>
              <a:rPr lang="zh-CN" altLang="en-US" sz="2000" dirty="0"/>
              <a:t> </a:t>
            </a:r>
            <a:r>
              <a:rPr lang="en-US" altLang="zh-CN" sz="2000" dirty="0" smtClean="0"/>
              <a:t>preprocessing</a:t>
            </a:r>
            <a:endParaRPr lang="en-US" sz="2000" dirty="0"/>
          </a:p>
        </p:txBody>
      </p:sp>
      <p:sp>
        <p:nvSpPr>
          <p:cNvPr id="6" name="Rounded Rectangle 5"/>
          <p:cNvSpPr/>
          <p:nvPr/>
        </p:nvSpPr>
        <p:spPr>
          <a:xfrm>
            <a:off x="5059678" y="3489695"/>
            <a:ext cx="1920240" cy="105182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/>
              <a:t>RSS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+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IMU</a:t>
            </a:r>
            <a:r>
              <a:rPr lang="zh-CN" altLang="en-US" sz="2000" dirty="0" smtClean="0"/>
              <a:t> </a:t>
            </a:r>
          </a:p>
          <a:p>
            <a:pPr algn="ctr"/>
            <a:r>
              <a:rPr lang="en-US" altLang="zh-CN" sz="2000" dirty="0" smtClean="0"/>
              <a:t>sensor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fusion</a:t>
            </a:r>
            <a:endParaRPr lang="en-US" sz="2000" dirty="0"/>
          </a:p>
        </p:txBody>
      </p:sp>
      <p:sp>
        <p:nvSpPr>
          <p:cNvPr id="7" name="Rounded Rectangle 6"/>
          <p:cNvSpPr/>
          <p:nvPr/>
        </p:nvSpPr>
        <p:spPr>
          <a:xfrm>
            <a:off x="9250678" y="3489695"/>
            <a:ext cx="1920240" cy="1051825"/>
          </a:xfrm>
          <a:prstGeom prst="roundRect">
            <a:avLst/>
          </a:prstGeom>
          <a:solidFill>
            <a:schemeClr val="accent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/>
              <a:t>Beacon</a:t>
            </a:r>
            <a:r>
              <a:rPr lang="zh-CN" altLang="en-US" sz="2000" dirty="0" smtClean="0"/>
              <a:t> </a:t>
            </a:r>
            <a:r>
              <a:rPr lang="en-US" altLang="zh-CN" sz="2000" dirty="0"/>
              <a:t>c</a:t>
            </a:r>
            <a:r>
              <a:rPr lang="en-US" altLang="zh-CN" sz="2000" dirty="0" smtClean="0"/>
              <a:t>lustering</a:t>
            </a:r>
            <a:endParaRPr lang="en-US" sz="2000" dirty="0"/>
          </a:p>
        </p:txBody>
      </p:sp>
      <p:cxnSp>
        <p:nvCxnSpPr>
          <p:cNvPr id="10" name="Curved Connector 9"/>
          <p:cNvCxnSpPr>
            <a:stCxn id="5" idx="0"/>
            <a:endCxn id="4" idx="2"/>
          </p:cNvCxnSpPr>
          <p:nvPr/>
        </p:nvCxnSpPr>
        <p:spPr>
          <a:xfrm rot="5400000" flipH="1" flipV="1">
            <a:off x="3976381" y="1446279"/>
            <a:ext cx="459716" cy="3627117"/>
          </a:xfrm>
          <a:prstGeom prst="curved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>
            <a:stCxn id="7" idx="0"/>
            <a:endCxn id="4" idx="2"/>
          </p:cNvCxnSpPr>
          <p:nvPr/>
        </p:nvCxnSpPr>
        <p:spPr>
          <a:xfrm rot="16200000" flipV="1">
            <a:off x="7885440" y="1164337"/>
            <a:ext cx="459716" cy="4191000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6" idx="0"/>
            <a:endCxn id="4" idx="2"/>
          </p:cNvCxnSpPr>
          <p:nvPr/>
        </p:nvCxnSpPr>
        <p:spPr>
          <a:xfrm flipV="1">
            <a:off x="6019798" y="3029979"/>
            <a:ext cx="0" cy="45971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23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E3827A3-2953-D44B-97B0-D9EED581D1FF}" vid="{C4DDCB91-49B3-D34B-BC16-4F4D92B6C4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swiss_chendy2</Template>
  <TotalTime>4221</TotalTime>
  <Words>1198</Words>
  <Application>Microsoft Macintosh PowerPoint</Application>
  <PresentationFormat>Widescreen</PresentationFormat>
  <Paragraphs>272</Paragraphs>
  <Slides>30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Abadi MT Condensed Extra Bold</vt:lpstr>
      <vt:lpstr>Adobe Gothic Std B</vt:lpstr>
      <vt:lpstr>Adobe Heiti Std R</vt:lpstr>
      <vt:lpstr>Calibri</vt:lpstr>
      <vt:lpstr>Calibri Light</vt:lpstr>
      <vt:lpstr>Cambria Math</vt:lpstr>
      <vt:lpstr>Gill Sans</vt:lpstr>
      <vt:lpstr>Gill Sans Light</vt:lpstr>
      <vt:lpstr>Gill Sans MT</vt:lpstr>
      <vt:lpstr>Mangal</vt:lpstr>
      <vt:lpstr>Synchro LET</vt:lpstr>
      <vt:lpstr>Times</vt:lpstr>
      <vt:lpstr>Times New Roman</vt:lpstr>
      <vt:lpstr>宋体</vt:lpstr>
      <vt:lpstr>Arial</vt:lpstr>
      <vt:lpstr>Office Theme</vt:lpstr>
      <vt:lpstr>Locating and Tracking BLE Beacons with Smartphone</vt:lpstr>
      <vt:lpstr>Background: BLE Beacon</vt:lpstr>
      <vt:lpstr>Background: Proximity Sensing App</vt:lpstr>
      <vt:lpstr>Background: Proximity Sensing App</vt:lpstr>
      <vt:lpstr>Background: Proximity Sensing App</vt:lpstr>
      <vt:lpstr>Benefits from Estimating Beacons’ Location</vt:lpstr>
      <vt:lpstr>Locating BLE Beacons – why it’s Challenging?</vt:lpstr>
      <vt:lpstr>Goal: Locating BLE Beacon on Smartphones</vt:lpstr>
      <vt:lpstr>Goal: Locating BLE Beacon on Smartphones</vt:lpstr>
      <vt:lpstr>I: Mitigate RSS Signal Fluctuation</vt:lpstr>
      <vt:lpstr>II. RSS + IMU Sensor Fusion</vt:lpstr>
      <vt:lpstr>II. RSS + IMU Sensor Fusion</vt:lpstr>
      <vt:lpstr>II. RSS + IMU Sensor Fusion</vt:lpstr>
      <vt:lpstr>II. RSS + IMU Sensor Fusion</vt:lpstr>
      <vt:lpstr>III. Clustering Algorithm</vt:lpstr>
      <vt:lpstr>Evaluation</vt:lpstr>
      <vt:lpstr>Evaluation</vt:lpstr>
      <vt:lpstr>Evaluation</vt:lpstr>
      <vt:lpstr>Evaluation</vt:lpstr>
      <vt:lpstr>Conclusion</vt:lpstr>
      <vt:lpstr>Thank you</vt:lpstr>
      <vt:lpstr>References</vt:lpstr>
      <vt:lpstr>Backup slides</vt:lpstr>
      <vt:lpstr>Measurement Pipeline of LocBLE</vt:lpstr>
      <vt:lpstr>Discussion</vt:lpstr>
      <vt:lpstr>PowerPoint Presentation</vt:lpstr>
      <vt:lpstr>Using RSS Signal for Sensing Location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Locating and Tracking BLE Beacons with Smartpho</dc:title>
  <dc:creator>Microsoft Office User</dc:creator>
  <cp:lastModifiedBy>Microsoft Office User</cp:lastModifiedBy>
  <cp:revision>514</cp:revision>
  <cp:lastPrinted>2017-12-09T07:49:25Z</cp:lastPrinted>
  <dcterms:created xsi:type="dcterms:W3CDTF">2017-12-02T04:21:29Z</dcterms:created>
  <dcterms:modified xsi:type="dcterms:W3CDTF">2017-12-14T01:03:16Z</dcterms:modified>
</cp:coreProperties>
</file>